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47"/>
  </p:notesMasterIdLst>
  <p:sldIdLst>
    <p:sldId id="719" r:id="rId2"/>
    <p:sldId id="721" r:id="rId3"/>
    <p:sldId id="720" r:id="rId4"/>
    <p:sldId id="722" r:id="rId5"/>
    <p:sldId id="709" r:id="rId6"/>
    <p:sldId id="723" r:id="rId7"/>
    <p:sldId id="686" r:id="rId8"/>
    <p:sldId id="687" r:id="rId9"/>
    <p:sldId id="688" r:id="rId10"/>
    <p:sldId id="689" r:id="rId11"/>
    <p:sldId id="690" r:id="rId12"/>
    <p:sldId id="694" r:id="rId13"/>
    <p:sldId id="696" r:id="rId14"/>
    <p:sldId id="697" r:id="rId15"/>
    <p:sldId id="675" r:id="rId16"/>
    <p:sldId id="587" r:id="rId17"/>
    <p:sldId id="710" r:id="rId18"/>
    <p:sldId id="711" r:id="rId19"/>
    <p:sldId id="712" r:id="rId20"/>
    <p:sldId id="698" r:id="rId21"/>
    <p:sldId id="703" r:id="rId22"/>
    <p:sldId id="704" r:id="rId23"/>
    <p:sldId id="707" r:id="rId24"/>
    <p:sldId id="713" r:id="rId25"/>
    <p:sldId id="714" r:id="rId26"/>
    <p:sldId id="715" r:id="rId27"/>
    <p:sldId id="716" r:id="rId28"/>
    <p:sldId id="717" r:id="rId29"/>
    <p:sldId id="718" r:id="rId30"/>
    <p:sldId id="510" r:id="rId31"/>
    <p:sldId id="405" r:id="rId32"/>
    <p:sldId id="511" r:id="rId33"/>
    <p:sldId id="512" r:id="rId34"/>
    <p:sldId id="524" r:id="rId35"/>
    <p:sldId id="583" r:id="rId36"/>
    <p:sldId id="582" r:id="rId37"/>
    <p:sldId id="680" r:id="rId38"/>
    <p:sldId id="683" r:id="rId39"/>
    <p:sldId id="681" r:id="rId40"/>
    <p:sldId id="525" r:id="rId41"/>
    <p:sldId id="676" r:id="rId42"/>
    <p:sldId id="677" r:id="rId43"/>
    <p:sldId id="679" r:id="rId44"/>
    <p:sldId id="678" r:id="rId45"/>
    <p:sldId id="503" r:id="rId46"/>
  </p:sldIdLst>
  <p:sldSz cx="9144000" cy="6858000" type="screen4x3"/>
  <p:notesSz cx="6858000" cy="9144000"/>
  <p:defaultTextStyle>
    <a:defPPr>
      <a:defRPr lang="tr-TR"/>
    </a:defPPr>
    <a:lvl1pPr algn="l" rtl="0" eaLnBrk="0" fontAlgn="base" hangingPunct="0">
      <a:spcBef>
        <a:spcPct val="0"/>
      </a:spcBef>
      <a:spcAft>
        <a:spcPct val="0"/>
      </a:spcAft>
      <a:defRPr sz="16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6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6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6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600" kern="1200">
        <a:solidFill>
          <a:schemeClr val="tx1"/>
        </a:solidFill>
        <a:latin typeface="Times New Roman" panose="02020603050405020304" pitchFamily="18" charset="0"/>
        <a:ea typeface="+mn-ea"/>
        <a:cs typeface="+mn-cs"/>
      </a:defRPr>
    </a:lvl5pPr>
    <a:lvl6pPr marL="2286000" algn="l" defTabSz="914400" rtl="0" eaLnBrk="1" latinLnBrk="0" hangingPunct="1">
      <a:defRPr sz="1600" kern="1200">
        <a:solidFill>
          <a:schemeClr val="tx1"/>
        </a:solidFill>
        <a:latin typeface="Times New Roman" panose="02020603050405020304" pitchFamily="18" charset="0"/>
        <a:ea typeface="+mn-ea"/>
        <a:cs typeface="+mn-cs"/>
      </a:defRPr>
    </a:lvl6pPr>
    <a:lvl7pPr marL="2743200" algn="l" defTabSz="914400" rtl="0" eaLnBrk="1" latinLnBrk="0" hangingPunct="1">
      <a:defRPr sz="1600" kern="1200">
        <a:solidFill>
          <a:schemeClr val="tx1"/>
        </a:solidFill>
        <a:latin typeface="Times New Roman" panose="02020603050405020304" pitchFamily="18" charset="0"/>
        <a:ea typeface="+mn-ea"/>
        <a:cs typeface="+mn-cs"/>
      </a:defRPr>
    </a:lvl7pPr>
    <a:lvl8pPr marL="3200400" algn="l" defTabSz="914400" rtl="0" eaLnBrk="1" latinLnBrk="0" hangingPunct="1">
      <a:defRPr sz="1600" kern="1200">
        <a:solidFill>
          <a:schemeClr val="tx1"/>
        </a:solidFill>
        <a:latin typeface="Times New Roman" panose="02020603050405020304" pitchFamily="18" charset="0"/>
        <a:ea typeface="+mn-ea"/>
        <a:cs typeface="+mn-cs"/>
      </a:defRPr>
    </a:lvl8pPr>
    <a:lvl9pPr marL="3657600" algn="l" defTabSz="914400" rtl="0" eaLnBrk="1" latinLnBrk="0" hangingPunct="1">
      <a:defRPr sz="16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27" autoAdjust="0"/>
    <p:restoredTop sz="94660"/>
  </p:normalViewPr>
  <p:slideViewPr>
    <p:cSldViewPr>
      <p:cViewPr varScale="1">
        <p:scale>
          <a:sx n="77" d="100"/>
          <a:sy n="77" d="100"/>
        </p:scale>
        <p:origin x="1589"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ER KAMBER" userId="34af95366f98fca1" providerId="LiveId" clId="{2370ED07-55F9-42B1-A9A5-C5018341EE6A}"/>
    <pc:docChg chg="modSld">
      <pc:chgData name="TAMER KAMBER" userId="34af95366f98fca1" providerId="LiveId" clId="{2370ED07-55F9-42B1-A9A5-C5018341EE6A}" dt="2021-10-09T14:03:30.394" v="10" actId="255"/>
      <pc:docMkLst>
        <pc:docMk/>
      </pc:docMkLst>
      <pc:sldChg chg="modSp mod">
        <pc:chgData name="TAMER KAMBER" userId="34af95366f98fca1" providerId="LiveId" clId="{2370ED07-55F9-42B1-A9A5-C5018341EE6A}" dt="2021-10-09T14:03:30.394" v="10" actId="255"/>
        <pc:sldMkLst>
          <pc:docMk/>
          <pc:sldMk cId="0" sldId="428"/>
        </pc:sldMkLst>
        <pc:spChg chg="mod">
          <ac:chgData name="TAMER KAMBER" userId="34af95366f98fca1" providerId="LiveId" clId="{2370ED07-55F9-42B1-A9A5-C5018341EE6A}" dt="2021-10-09T14:03:30.394" v="10" actId="255"/>
          <ac:spMkLst>
            <pc:docMk/>
            <pc:sldMk cId="0" sldId="428"/>
            <ac:spMk id="8"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Verdana" pitchFamily="34" charset="0"/>
              </a:defRPr>
            </a:lvl1pPr>
          </a:lstStyle>
          <a:p>
            <a:pPr>
              <a:defRPr/>
            </a:pPr>
            <a:endParaRPr lang="tr-TR"/>
          </a:p>
        </p:txBody>
      </p:sp>
      <p:sp>
        <p:nvSpPr>
          <p:cNvPr id="563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Verdana" pitchFamily="34" charset="0"/>
              </a:defRPr>
            </a:lvl1pPr>
          </a:lstStyle>
          <a:p>
            <a:pPr>
              <a:defRPr/>
            </a:pPr>
            <a:fld id="{722B7365-87D3-4F5A-94CA-B77B9637A164}" type="datetimeFigureOut">
              <a:rPr lang="tr-TR"/>
              <a:pPr>
                <a:defRPr/>
              </a:pPr>
              <a:t>28.12.2021</a:t>
            </a:fld>
            <a:endParaRPr lang="tr-T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tr-TR" noProof="0"/>
              <a:t>Asıl metin stillerini düzenlemek için tıklatın</a:t>
            </a:r>
          </a:p>
          <a:p>
            <a:pPr lvl="1"/>
            <a:r>
              <a:rPr lang="tr-TR" noProof="0"/>
              <a:t>İkinci düzey</a:t>
            </a:r>
          </a:p>
          <a:p>
            <a:pPr lvl="2"/>
            <a:r>
              <a:rPr lang="tr-TR" noProof="0"/>
              <a:t>Üçüncü düzey</a:t>
            </a:r>
          </a:p>
          <a:p>
            <a:pPr lvl="3"/>
            <a:r>
              <a:rPr lang="tr-TR" noProof="0"/>
              <a:t>Dördüncü düzey</a:t>
            </a:r>
          </a:p>
          <a:p>
            <a:pPr lvl="4"/>
            <a:r>
              <a:rPr lang="tr-TR" noProof="0"/>
              <a:t>Beşinci düzey</a:t>
            </a:r>
          </a:p>
        </p:txBody>
      </p:sp>
      <p:sp>
        <p:nvSpPr>
          <p:cNvPr id="563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Verdana" pitchFamily="34" charset="0"/>
              </a:defRPr>
            </a:lvl1pPr>
          </a:lstStyle>
          <a:p>
            <a:pPr>
              <a:defRPr/>
            </a:pPr>
            <a:endParaRPr lang="tr-TR"/>
          </a:p>
        </p:txBody>
      </p:sp>
      <p:sp>
        <p:nvSpPr>
          <p:cNvPr id="563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Verdana" panose="020B0604030504040204" pitchFamily="34" charset="0"/>
              </a:defRPr>
            </a:lvl1pPr>
          </a:lstStyle>
          <a:p>
            <a:fld id="{EE3618D4-D080-4730-8795-71C358359FC1}" type="slidenum">
              <a:rPr lang="tr-TR" altLang="tr-TR"/>
              <a:pPr/>
              <a:t>‹#›</a:t>
            </a:fld>
            <a:endParaRPr lang="tr-TR" altLang="tr-TR"/>
          </a:p>
        </p:txBody>
      </p:sp>
    </p:spTree>
    <p:extLst>
      <p:ext uri="{BB962C8B-B14F-4D97-AF65-F5344CB8AC3E}">
        <p14:creationId xmlns:p14="http://schemas.microsoft.com/office/powerpoint/2010/main" val="2618731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ayt Görüntüsü Yer Tutucusu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 Yer Tutucusu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37892" name="Slayt Numarası Yer Tutucusu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09CD8BE-86DE-4178-8CDD-3D4B4A4ECE56}" type="slidenum">
              <a:rPr lang="tr-TR" altLang="tr-TR" smtClean="0"/>
              <a:pPr fontAlgn="base">
                <a:spcBef>
                  <a:spcPct val="0"/>
                </a:spcBef>
                <a:spcAft>
                  <a:spcPct val="0"/>
                </a:spcAft>
                <a:defRPr/>
              </a:pPr>
              <a:t>7</a:t>
            </a:fld>
            <a:endParaRPr lang="tr-TR" altLang="tr-TR"/>
          </a:p>
        </p:txBody>
      </p:sp>
    </p:spTree>
    <p:extLst>
      <p:ext uri="{BB962C8B-B14F-4D97-AF65-F5344CB8AC3E}">
        <p14:creationId xmlns:p14="http://schemas.microsoft.com/office/powerpoint/2010/main" val="2326727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3D253E-CA2D-4C73-A749-4E0E36FCBBFD}" type="slidenum">
              <a:rPr lang="tr-TR"/>
              <a:pPr/>
              <a:t>9</a:t>
            </a:fld>
            <a:endParaRPr lang="tr-TR"/>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2233048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2A3B92-BCE3-4675-860F-F62446052AFB}" type="slidenum">
              <a:rPr lang="tr-TR"/>
              <a:pPr/>
              <a:t>11</a:t>
            </a:fld>
            <a:endParaRPr lang="tr-T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tr-TR"/>
          </a:p>
        </p:txBody>
      </p:sp>
    </p:spTree>
    <p:extLst>
      <p:ext uri="{BB962C8B-B14F-4D97-AF65-F5344CB8AC3E}">
        <p14:creationId xmlns:p14="http://schemas.microsoft.com/office/powerpoint/2010/main" val="3323593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50853BFC-7461-47EB-9DD4-6425A9DEE97D}" type="slidenum">
              <a:rPr lang="tr-TR" smtClean="0"/>
              <a:pPr/>
              <a:t>16</a:t>
            </a:fld>
            <a:endParaRPr lang="tr-TR"/>
          </a:p>
        </p:txBody>
      </p:sp>
    </p:spTree>
    <p:extLst>
      <p:ext uri="{BB962C8B-B14F-4D97-AF65-F5344CB8AC3E}">
        <p14:creationId xmlns:p14="http://schemas.microsoft.com/office/powerpoint/2010/main" val="705510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143000" y="685800"/>
            <a:ext cx="4572000" cy="3429000"/>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A4B4934-513B-4960-9D0D-343335BD8315}" type="slidenum">
              <a:rPr lang="tr-TR" smtClean="0"/>
              <a:pPr/>
              <a:t>41</a:t>
            </a:fld>
            <a:endParaRPr lang="tr-TR"/>
          </a:p>
        </p:txBody>
      </p:sp>
    </p:spTree>
    <p:extLst>
      <p:ext uri="{BB962C8B-B14F-4D97-AF65-F5344CB8AC3E}">
        <p14:creationId xmlns:p14="http://schemas.microsoft.com/office/powerpoint/2010/main" val="3426403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143000" y="685800"/>
            <a:ext cx="4572000" cy="3429000"/>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A4B4934-513B-4960-9D0D-343335BD8315}" type="slidenum">
              <a:rPr lang="tr-TR" smtClean="0"/>
              <a:pPr/>
              <a:t>42</a:t>
            </a:fld>
            <a:endParaRPr lang="tr-TR"/>
          </a:p>
        </p:txBody>
      </p:sp>
    </p:spTree>
    <p:extLst>
      <p:ext uri="{BB962C8B-B14F-4D97-AF65-F5344CB8AC3E}">
        <p14:creationId xmlns:p14="http://schemas.microsoft.com/office/powerpoint/2010/main" val="1365124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143000" y="685800"/>
            <a:ext cx="4572000" cy="3429000"/>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A4B4934-513B-4960-9D0D-343335BD8315}" type="slidenum">
              <a:rPr lang="tr-TR" smtClean="0"/>
              <a:pPr/>
              <a:t>43</a:t>
            </a:fld>
            <a:endParaRPr lang="tr-TR"/>
          </a:p>
        </p:txBody>
      </p:sp>
    </p:spTree>
    <p:extLst>
      <p:ext uri="{BB962C8B-B14F-4D97-AF65-F5344CB8AC3E}">
        <p14:creationId xmlns:p14="http://schemas.microsoft.com/office/powerpoint/2010/main" val="60678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1143000" y="685800"/>
            <a:ext cx="4572000" cy="3429000"/>
          </a:xfrm>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EA4B4934-513B-4960-9D0D-343335BD8315}" type="slidenum">
              <a:rPr lang="tr-TR" smtClean="0"/>
              <a:pPr/>
              <a:t>44</a:t>
            </a:fld>
            <a:endParaRPr lang="tr-TR"/>
          </a:p>
        </p:txBody>
      </p:sp>
    </p:spTree>
    <p:extLst>
      <p:ext uri="{BB962C8B-B14F-4D97-AF65-F5344CB8AC3E}">
        <p14:creationId xmlns:p14="http://schemas.microsoft.com/office/powerpoint/2010/main" val="3786884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tr-TR"/>
          </a:p>
        </p:txBody>
      </p:sp>
      <p:sp>
        <p:nvSpPr>
          <p:cNvPr id="49154" name="Rectangle 2"/>
          <p:cNvSpPr>
            <a:spLocks noGrp="1" noChangeArrowheads="1"/>
          </p:cNvSpPr>
          <p:nvPr>
            <p:ph type="ctrTitle"/>
          </p:nvPr>
        </p:nvSpPr>
        <p:spPr>
          <a:xfrm>
            <a:off x="685800" y="990600"/>
            <a:ext cx="7772400" cy="1371600"/>
          </a:xfrm>
        </p:spPr>
        <p:txBody>
          <a:bodyPr/>
          <a:lstStyle>
            <a:lvl1pPr>
              <a:defRPr sz="4000"/>
            </a:lvl1pPr>
          </a:lstStyle>
          <a:p>
            <a:r>
              <a:rPr lang="tr-TR"/>
              <a:t>Asıl başlık stili için tıklatın</a:t>
            </a:r>
          </a:p>
        </p:txBody>
      </p:sp>
      <p:sp>
        <p:nvSpPr>
          <p:cNvPr id="49155" name="Rectangle 3"/>
          <p:cNvSpPr>
            <a:spLocks noGrp="1" noChangeArrowheads="1"/>
          </p:cNvSpPr>
          <p:nvPr>
            <p:ph type="subTitle" idx="1"/>
          </p:nvPr>
        </p:nvSpPr>
        <p:spPr>
          <a:xfrm>
            <a:off x="1447800" y="3429000"/>
            <a:ext cx="7010400" cy="1600200"/>
          </a:xfrm>
        </p:spPr>
        <p:txBody>
          <a:bodyPr/>
          <a:lstStyle>
            <a:lvl1pPr marL="0" indent="0">
              <a:buFont typeface="Wingdings" pitchFamily="2" charset="2"/>
              <a:buNone/>
              <a:defRPr sz="2800"/>
            </a:lvl1pPr>
          </a:lstStyle>
          <a:p>
            <a:r>
              <a:rPr lang="tr-TR"/>
              <a:t>Asıl alt başlık stilini düzenlemek için tıklatın</a:t>
            </a:r>
          </a:p>
        </p:txBody>
      </p:sp>
      <p:sp>
        <p:nvSpPr>
          <p:cNvPr id="5" name="Date Placeholder 4"/>
          <p:cNvSpPr>
            <a:spLocks noGrp="1" noChangeArrowheads="1"/>
          </p:cNvSpPr>
          <p:nvPr>
            <p:ph type="dt" sz="half" idx="10"/>
          </p:nvPr>
        </p:nvSpPr>
        <p:spPr>
          <a:xfrm>
            <a:off x="685800" y="6248400"/>
            <a:ext cx="1905000" cy="457200"/>
          </a:xfrm>
        </p:spPr>
        <p:txBody>
          <a:bodyPr/>
          <a:lstStyle>
            <a:lvl1pPr>
              <a:defRPr/>
            </a:lvl1pPr>
          </a:lstStyle>
          <a:p>
            <a:pPr>
              <a:defRPr/>
            </a:pPr>
            <a:endParaRPr lang="tr-TR"/>
          </a:p>
        </p:txBody>
      </p:sp>
      <p:sp>
        <p:nvSpPr>
          <p:cNvPr id="6" name="Footer Placeholder 5"/>
          <p:cNvSpPr>
            <a:spLocks noGrp="1" noChangeArrowheads="1"/>
          </p:cNvSpPr>
          <p:nvPr>
            <p:ph type="ftr" sz="quarter" idx="11"/>
          </p:nvPr>
        </p:nvSpPr>
        <p:spPr>
          <a:xfrm>
            <a:off x="3124200" y="6248400"/>
            <a:ext cx="2895600" cy="457200"/>
          </a:xfrm>
        </p:spPr>
        <p:txBody>
          <a:bodyPr/>
          <a:lstStyle>
            <a:lvl1pPr>
              <a:defRPr/>
            </a:lvl1pPr>
          </a:lstStyle>
          <a:p>
            <a:pPr>
              <a:defRPr/>
            </a:pPr>
            <a:endParaRPr lang="tr-TR"/>
          </a:p>
        </p:txBody>
      </p:sp>
      <p:sp>
        <p:nvSpPr>
          <p:cNvPr id="7" name="Slide Number Placeholder 6"/>
          <p:cNvSpPr>
            <a:spLocks noGrp="1" noChangeArrowheads="1"/>
          </p:cNvSpPr>
          <p:nvPr>
            <p:ph type="sldNum" sz="quarter" idx="12"/>
          </p:nvPr>
        </p:nvSpPr>
        <p:spPr>
          <a:xfrm>
            <a:off x="6553200" y="6248400"/>
            <a:ext cx="1905000" cy="457200"/>
          </a:xfrm>
        </p:spPr>
        <p:txBody>
          <a:bodyPr/>
          <a:lstStyle>
            <a:lvl1pPr>
              <a:defRPr/>
            </a:lvl1pPr>
          </a:lstStyle>
          <a:p>
            <a:fld id="{D4B9DC9A-8550-486E-BA05-6C1C945BF72B}" type="slidenum">
              <a:rPr lang="tr-TR" altLang="tr-TR"/>
              <a:pPr/>
              <a:t>‹#›</a:t>
            </a:fld>
            <a:endParaRPr lang="tr-TR" altLang="tr-TR"/>
          </a:p>
        </p:txBody>
      </p:sp>
    </p:spTree>
    <p:extLst>
      <p:ext uri="{BB962C8B-B14F-4D97-AF65-F5344CB8AC3E}">
        <p14:creationId xmlns:p14="http://schemas.microsoft.com/office/powerpoint/2010/main" val="1869562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6"/>
          <p:cNvSpPr>
            <a:spLocks noGrp="1" noChangeArrowheads="1"/>
          </p:cNvSpPr>
          <p:nvPr>
            <p:ph type="dt" sz="half" idx="10"/>
          </p:nvPr>
        </p:nvSpPr>
        <p:spPr>
          <a:ln/>
        </p:spPr>
        <p:txBody>
          <a:bodyPr/>
          <a:lstStyle>
            <a:lvl1pPr>
              <a:defRPr/>
            </a:lvl1pPr>
          </a:lstStyle>
          <a:p>
            <a:pPr>
              <a:defRPr/>
            </a:pPr>
            <a:endParaRPr lang="tr-TR"/>
          </a:p>
        </p:txBody>
      </p:sp>
      <p:sp>
        <p:nvSpPr>
          <p:cNvPr id="5" name="Rectangle 7"/>
          <p:cNvSpPr>
            <a:spLocks noGrp="1" noChangeArrowheads="1"/>
          </p:cNvSpPr>
          <p:nvPr>
            <p:ph type="ftr" sz="quarter" idx="11"/>
          </p:nvPr>
        </p:nvSpPr>
        <p:spPr>
          <a:ln/>
        </p:spPr>
        <p:txBody>
          <a:bodyPr/>
          <a:lstStyle>
            <a:lvl1pPr>
              <a:defRPr/>
            </a:lvl1pPr>
          </a:lstStyle>
          <a:p>
            <a:pPr>
              <a:defRPr/>
            </a:pPr>
            <a:endParaRPr lang="tr-TR"/>
          </a:p>
        </p:txBody>
      </p:sp>
      <p:sp>
        <p:nvSpPr>
          <p:cNvPr id="6" name="Rectangle 8"/>
          <p:cNvSpPr>
            <a:spLocks noGrp="1" noChangeArrowheads="1"/>
          </p:cNvSpPr>
          <p:nvPr>
            <p:ph type="sldNum" sz="quarter" idx="12"/>
          </p:nvPr>
        </p:nvSpPr>
        <p:spPr>
          <a:ln/>
        </p:spPr>
        <p:txBody>
          <a:bodyPr/>
          <a:lstStyle>
            <a:lvl1pPr>
              <a:defRPr/>
            </a:lvl1pPr>
          </a:lstStyle>
          <a:p>
            <a:fld id="{3B2374FC-B803-442B-90D1-306E5E57EA01}" type="slidenum">
              <a:rPr lang="tr-TR" altLang="tr-TR"/>
              <a:pPr/>
              <a:t>‹#›</a:t>
            </a:fld>
            <a:endParaRPr lang="tr-TR" altLang="tr-TR"/>
          </a:p>
        </p:txBody>
      </p:sp>
    </p:spTree>
    <p:extLst>
      <p:ext uri="{BB962C8B-B14F-4D97-AF65-F5344CB8AC3E}">
        <p14:creationId xmlns:p14="http://schemas.microsoft.com/office/powerpoint/2010/main" val="448793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573838" y="304800"/>
            <a:ext cx="2001837" cy="5715000"/>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566738" y="304800"/>
            <a:ext cx="5854700" cy="5715000"/>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6"/>
          <p:cNvSpPr>
            <a:spLocks noGrp="1" noChangeArrowheads="1"/>
          </p:cNvSpPr>
          <p:nvPr>
            <p:ph type="dt" sz="half" idx="10"/>
          </p:nvPr>
        </p:nvSpPr>
        <p:spPr>
          <a:ln/>
        </p:spPr>
        <p:txBody>
          <a:bodyPr/>
          <a:lstStyle>
            <a:lvl1pPr>
              <a:defRPr/>
            </a:lvl1pPr>
          </a:lstStyle>
          <a:p>
            <a:pPr>
              <a:defRPr/>
            </a:pPr>
            <a:endParaRPr lang="tr-TR"/>
          </a:p>
        </p:txBody>
      </p:sp>
      <p:sp>
        <p:nvSpPr>
          <p:cNvPr id="5" name="Rectangle 7"/>
          <p:cNvSpPr>
            <a:spLocks noGrp="1" noChangeArrowheads="1"/>
          </p:cNvSpPr>
          <p:nvPr>
            <p:ph type="ftr" sz="quarter" idx="11"/>
          </p:nvPr>
        </p:nvSpPr>
        <p:spPr>
          <a:ln/>
        </p:spPr>
        <p:txBody>
          <a:bodyPr/>
          <a:lstStyle>
            <a:lvl1pPr>
              <a:defRPr/>
            </a:lvl1pPr>
          </a:lstStyle>
          <a:p>
            <a:pPr>
              <a:defRPr/>
            </a:pPr>
            <a:endParaRPr lang="tr-TR"/>
          </a:p>
        </p:txBody>
      </p:sp>
      <p:sp>
        <p:nvSpPr>
          <p:cNvPr id="6" name="Rectangle 8"/>
          <p:cNvSpPr>
            <a:spLocks noGrp="1" noChangeArrowheads="1"/>
          </p:cNvSpPr>
          <p:nvPr>
            <p:ph type="sldNum" sz="quarter" idx="12"/>
          </p:nvPr>
        </p:nvSpPr>
        <p:spPr>
          <a:ln/>
        </p:spPr>
        <p:txBody>
          <a:bodyPr/>
          <a:lstStyle>
            <a:lvl1pPr>
              <a:defRPr/>
            </a:lvl1pPr>
          </a:lstStyle>
          <a:p>
            <a:fld id="{BF137103-B129-4CEF-AFEE-BEA00F320619}" type="slidenum">
              <a:rPr lang="tr-TR" altLang="tr-TR"/>
              <a:pPr/>
              <a:t>‹#›</a:t>
            </a:fld>
            <a:endParaRPr lang="tr-TR" altLang="tr-TR"/>
          </a:p>
        </p:txBody>
      </p:sp>
    </p:spTree>
    <p:extLst>
      <p:ext uri="{BB962C8B-B14F-4D97-AF65-F5344CB8AC3E}">
        <p14:creationId xmlns:p14="http://schemas.microsoft.com/office/powerpoint/2010/main" val="2038320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Rectangle 6"/>
          <p:cNvSpPr>
            <a:spLocks noGrp="1" noChangeArrowheads="1"/>
          </p:cNvSpPr>
          <p:nvPr>
            <p:ph type="dt" sz="half" idx="10"/>
          </p:nvPr>
        </p:nvSpPr>
        <p:spPr>
          <a:ln/>
        </p:spPr>
        <p:txBody>
          <a:bodyPr/>
          <a:lstStyle>
            <a:lvl1pPr>
              <a:defRPr/>
            </a:lvl1pPr>
          </a:lstStyle>
          <a:p>
            <a:pPr>
              <a:defRPr/>
            </a:pPr>
            <a:endParaRPr lang="tr-TR"/>
          </a:p>
        </p:txBody>
      </p:sp>
      <p:sp>
        <p:nvSpPr>
          <p:cNvPr id="5" name="Rectangle 7"/>
          <p:cNvSpPr>
            <a:spLocks noGrp="1" noChangeArrowheads="1"/>
          </p:cNvSpPr>
          <p:nvPr>
            <p:ph type="ftr" sz="quarter" idx="11"/>
          </p:nvPr>
        </p:nvSpPr>
        <p:spPr>
          <a:ln/>
        </p:spPr>
        <p:txBody>
          <a:bodyPr/>
          <a:lstStyle>
            <a:lvl1pPr>
              <a:defRPr/>
            </a:lvl1pPr>
          </a:lstStyle>
          <a:p>
            <a:pPr>
              <a:defRPr/>
            </a:pPr>
            <a:endParaRPr lang="tr-TR"/>
          </a:p>
        </p:txBody>
      </p:sp>
      <p:sp>
        <p:nvSpPr>
          <p:cNvPr id="6" name="Rectangle 8"/>
          <p:cNvSpPr>
            <a:spLocks noGrp="1" noChangeArrowheads="1"/>
          </p:cNvSpPr>
          <p:nvPr>
            <p:ph type="sldNum" sz="quarter" idx="12"/>
          </p:nvPr>
        </p:nvSpPr>
        <p:spPr>
          <a:ln/>
        </p:spPr>
        <p:txBody>
          <a:bodyPr/>
          <a:lstStyle>
            <a:lvl1pPr>
              <a:defRPr/>
            </a:lvl1pPr>
          </a:lstStyle>
          <a:p>
            <a:fld id="{440D1C5B-FE49-407D-8802-66CCAC6EFEEF}" type="slidenum">
              <a:rPr lang="tr-TR" altLang="tr-TR"/>
              <a:pPr/>
              <a:t>‹#›</a:t>
            </a:fld>
            <a:endParaRPr lang="tr-TR" altLang="tr-TR"/>
          </a:p>
        </p:txBody>
      </p:sp>
    </p:spTree>
    <p:extLst>
      <p:ext uri="{BB962C8B-B14F-4D97-AF65-F5344CB8AC3E}">
        <p14:creationId xmlns:p14="http://schemas.microsoft.com/office/powerpoint/2010/main" val="516515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tr-TR"/>
              <a:t>Asıl metin stillerini düzenlemek için tıklatın</a:t>
            </a:r>
          </a:p>
        </p:txBody>
      </p:sp>
      <p:sp>
        <p:nvSpPr>
          <p:cNvPr id="4" name="Rectangle 6"/>
          <p:cNvSpPr>
            <a:spLocks noGrp="1" noChangeArrowheads="1"/>
          </p:cNvSpPr>
          <p:nvPr>
            <p:ph type="dt" sz="half" idx="10"/>
          </p:nvPr>
        </p:nvSpPr>
        <p:spPr>
          <a:ln/>
        </p:spPr>
        <p:txBody>
          <a:bodyPr/>
          <a:lstStyle>
            <a:lvl1pPr>
              <a:defRPr/>
            </a:lvl1pPr>
          </a:lstStyle>
          <a:p>
            <a:pPr>
              <a:defRPr/>
            </a:pPr>
            <a:endParaRPr lang="tr-TR"/>
          </a:p>
        </p:txBody>
      </p:sp>
      <p:sp>
        <p:nvSpPr>
          <p:cNvPr id="5" name="Rectangle 7"/>
          <p:cNvSpPr>
            <a:spLocks noGrp="1" noChangeArrowheads="1"/>
          </p:cNvSpPr>
          <p:nvPr>
            <p:ph type="ftr" sz="quarter" idx="11"/>
          </p:nvPr>
        </p:nvSpPr>
        <p:spPr>
          <a:ln/>
        </p:spPr>
        <p:txBody>
          <a:bodyPr/>
          <a:lstStyle>
            <a:lvl1pPr>
              <a:defRPr/>
            </a:lvl1pPr>
          </a:lstStyle>
          <a:p>
            <a:pPr>
              <a:defRPr/>
            </a:pPr>
            <a:endParaRPr lang="tr-TR"/>
          </a:p>
        </p:txBody>
      </p:sp>
      <p:sp>
        <p:nvSpPr>
          <p:cNvPr id="6" name="Rectangle 8"/>
          <p:cNvSpPr>
            <a:spLocks noGrp="1" noChangeArrowheads="1"/>
          </p:cNvSpPr>
          <p:nvPr>
            <p:ph type="sldNum" sz="quarter" idx="12"/>
          </p:nvPr>
        </p:nvSpPr>
        <p:spPr>
          <a:ln/>
        </p:spPr>
        <p:txBody>
          <a:bodyPr/>
          <a:lstStyle>
            <a:lvl1pPr>
              <a:defRPr/>
            </a:lvl1pPr>
          </a:lstStyle>
          <a:p>
            <a:fld id="{5ACF77BF-0557-4A31-9894-4E250C5A1FF4}" type="slidenum">
              <a:rPr lang="tr-TR" altLang="tr-TR"/>
              <a:pPr/>
              <a:t>‹#›</a:t>
            </a:fld>
            <a:endParaRPr lang="tr-TR" altLang="tr-TR"/>
          </a:p>
        </p:txBody>
      </p:sp>
    </p:spTree>
    <p:extLst>
      <p:ext uri="{BB962C8B-B14F-4D97-AF65-F5344CB8AC3E}">
        <p14:creationId xmlns:p14="http://schemas.microsoft.com/office/powerpoint/2010/main" val="3365329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Rectangle 6"/>
          <p:cNvSpPr>
            <a:spLocks noGrp="1" noChangeArrowheads="1"/>
          </p:cNvSpPr>
          <p:nvPr>
            <p:ph type="dt" sz="half" idx="10"/>
          </p:nvPr>
        </p:nvSpPr>
        <p:spPr>
          <a:ln/>
        </p:spPr>
        <p:txBody>
          <a:bodyPr/>
          <a:lstStyle>
            <a:lvl1pPr>
              <a:defRPr/>
            </a:lvl1pPr>
          </a:lstStyle>
          <a:p>
            <a:pPr>
              <a:defRPr/>
            </a:pPr>
            <a:endParaRPr lang="tr-TR"/>
          </a:p>
        </p:txBody>
      </p:sp>
      <p:sp>
        <p:nvSpPr>
          <p:cNvPr id="6" name="Rectangle 7"/>
          <p:cNvSpPr>
            <a:spLocks noGrp="1" noChangeArrowheads="1"/>
          </p:cNvSpPr>
          <p:nvPr>
            <p:ph type="ftr" sz="quarter" idx="11"/>
          </p:nvPr>
        </p:nvSpPr>
        <p:spPr>
          <a:ln/>
        </p:spPr>
        <p:txBody>
          <a:bodyPr/>
          <a:lstStyle>
            <a:lvl1pPr>
              <a:defRPr/>
            </a:lvl1pPr>
          </a:lstStyle>
          <a:p>
            <a:pPr>
              <a:defRPr/>
            </a:pPr>
            <a:endParaRPr lang="tr-TR"/>
          </a:p>
        </p:txBody>
      </p:sp>
      <p:sp>
        <p:nvSpPr>
          <p:cNvPr id="7" name="Rectangle 8"/>
          <p:cNvSpPr>
            <a:spLocks noGrp="1" noChangeArrowheads="1"/>
          </p:cNvSpPr>
          <p:nvPr>
            <p:ph type="sldNum" sz="quarter" idx="12"/>
          </p:nvPr>
        </p:nvSpPr>
        <p:spPr>
          <a:ln/>
        </p:spPr>
        <p:txBody>
          <a:bodyPr/>
          <a:lstStyle>
            <a:lvl1pPr>
              <a:defRPr/>
            </a:lvl1pPr>
          </a:lstStyle>
          <a:p>
            <a:fld id="{5B248A8D-9870-4A42-876B-D6C02647D1B3}" type="slidenum">
              <a:rPr lang="tr-TR" altLang="tr-TR"/>
              <a:pPr/>
              <a:t>‹#›</a:t>
            </a:fld>
            <a:endParaRPr lang="tr-TR" altLang="tr-TR"/>
          </a:p>
        </p:txBody>
      </p:sp>
    </p:spTree>
    <p:extLst>
      <p:ext uri="{BB962C8B-B14F-4D97-AF65-F5344CB8AC3E}">
        <p14:creationId xmlns:p14="http://schemas.microsoft.com/office/powerpoint/2010/main" val="2623053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Rectangle 6"/>
          <p:cNvSpPr>
            <a:spLocks noGrp="1" noChangeArrowheads="1"/>
          </p:cNvSpPr>
          <p:nvPr>
            <p:ph type="dt" sz="half" idx="10"/>
          </p:nvPr>
        </p:nvSpPr>
        <p:spPr>
          <a:ln/>
        </p:spPr>
        <p:txBody>
          <a:bodyPr/>
          <a:lstStyle>
            <a:lvl1pPr>
              <a:defRPr/>
            </a:lvl1pPr>
          </a:lstStyle>
          <a:p>
            <a:pPr>
              <a:defRPr/>
            </a:pPr>
            <a:endParaRPr lang="tr-TR"/>
          </a:p>
        </p:txBody>
      </p:sp>
      <p:sp>
        <p:nvSpPr>
          <p:cNvPr id="8" name="Rectangle 7"/>
          <p:cNvSpPr>
            <a:spLocks noGrp="1" noChangeArrowheads="1"/>
          </p:cNvSpPr>
          <p:nvPr>
            <p:ph type="ftr" sz="quarter" idx="11"/>
          </p:nvPr>
        </p:nvSpPr>
        <p:spPr>
          <a:ln/>
        </p:spPr>
        <p:txBody>
          <a:bodyPr/>
          <a:lstStyle>
            <a:lvl1pPr>
              <a:defRPr/>
            </a:lvl1pPr>
          </a:lstStyle>
          <a:p>
            <a:pPr>
              <a:defRPr/>
            </a:pPr>
            <a:endParaRPr lang="tr-TR"/>
          </a:p>
        </p:txBody>
      </p:sp>
      <p:sp>
        <p:nvSpPr>
          <p:cNvPr id="9" name="Rectangle 8"/>
          <p:cNvSpPr>
            <a:spLocks noGrp="1" noChangeArrowheads="1"/>
          </p:cNvSpPr>
          <p:nvPr>
            <p:ph type="sldNum" sz="quarter" idx="12"/>
          </p:nvPr>
        </p:nvSpPr>
        <p:spPr>
          <a:ln/>
        </p:spPr>
        <p:txBody>
          <a:bodyPr/>
          <a:lstStyle>
            <a:lvl1pPr>
              <a:defRPr/>
            </a:lvl1pPr>
          </a:lstStyle>
          <a:p>
            <a:fld id="{DB8FE2B0-3F82-4568-A094-39D3B379BF77}" type="slidenum">
              <a:rPr lang="tr-TR" altLang="tr-TR"/>
              <a:pPr/>
              <a:t>‹#›</a:t>
            </a:fld>
            <a:endParaRPr lang="tr-TR" altLang="tr-TR"/>
          </a:p>
        </p:txBody>
      </p:sp>
    </p:spTree>
    <p:extLst>
      <p:ext uri="{BB962C8B-B14F-4D97-AF65-F5344CB8AC3E}">
        <p14:creationId xmlns:p14="http://schemas.microsoft.com/office/powerpoint/2010/main" val="64894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Rectangle 6"/>
          <p:cNvSpPr>
            <a:spLocks noGrp="1" noChangeArrowheads="1"/>
          </p:cNvSpPr>
          <p:nvPr>
            <p:ph type="dt" sz="half" idx="10"/>
          </p:nvPr>
        </p:nvSpPr>
        <p:spPr>
          <a:ln/>
        </p:spPr>
        <p:txBody>
          <a:bodyPr/>
          <a:lstStyle>
            <a:lvl1pPr>
              <a:defRPr/>
            </a:lvl1pPr>
          </a:lstStyle>
          <a:p>
            <a:pPr>
              <a:defRPr/>
            </a:pPr>
            <a:endParaRPr lang="tr-TR"/>
          </a:p>
        </p:txBody>
      </p:sp>
      <p:sp>
        <p:nvSpPr>
          <p:cNvPr id="4" name="Rectangle 7"/>
          <p:cNvSpPr>
            <a:spLocks noGrp="1" noChangeArrowheads="1"/>
          </p:cNvSpPr>
          <p:nvPr>
            <p:ph type="ftr" sz="quarter" idx="11"/>
          </p:nvPr>
        </p:nvSpPr>
        <p:spPr>
          <a:ln/>
        </p:spPr>
        <p:txBody>
          <a:bodyPr/>
          <a:lstStyle>
            <a:lvl1pPr>
              <a:defRPr/>
            </a:lvl1pPr>
          </a:lstStyle>
          <a:p>
            <a:pPr>
              <a:defRPr/>
            </a:pPr>
            <a:endParaRPr lang="tr-TR"/>
          </a:p>
        </p:txBody>
      </p:sp>
      <p:sp>
        <p:nvSpPr>
          <p:cNvPr id="5" name="Rectangle 8"/>
          <p:cNvSpPr>
            <a:spLocks noGrp="1" noChangeArrowheads="1"/>
          </p:cNvSpPr>
          <p:nvPr>
            <p:ph type="sldNum" sz="quarter" idx="12"/>
          </p:nvPr>
        </p:nvSpPr>
        <p:spPr>
          <a:ln/>
        </p:spPr>
        <p:txBody>
          <a:bodyPr/>
          <a:lstStyle>
            <a:lvl1pPr>
              <a:defRPr/>
            </a:lvl1pPr>
          </a:lstStyle>
          <a:p>
            <a:fld id="{A329DAC3-F711-43AF-B04A-71E1E476E1CE}" type="slidenum">
              <a:rPr lang="tr-TR" altLang="tr-TR"/>
              <a:pPr/>
              <a:t>‹#›</a:t>
            </a:fld>
            <a:endParaRPr lang="tr-TR" altLang="tr-TR"/>
          </a:p>
        </p:txBody>
      </p:sp>
    </p:spTree>
    <p:extLst>
      <p:ext uri="{BB962C8B-B14F-4D97-AF65-F5344CB8AC3E}">
        <p14:creationId xmlns:p14="http://schemas.microsoft.com/office/powerpoint/2010/main" val="1432327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tr-TR"/>
          </a:p>
        </p:txBody>
      </p:sp>
      <p:sp>
        <p:nvSpPr>
          <p:cNvPr id="3" name="Rectangle 7"/>
          <p:cNvSpPr>
            <a:spLocks noGrp="1" noChangeArrowheads="1"/>
          </p:cNvSpPr>
          <p:nvPr>
            <p:ph type="ftr" sz="quarter" idx="11"/>
          </p:nvPr>
        </p:nvSpPr>
        <p:spPr>
          <a:ln/>
        </p:spPr>
        <p:txBody>
          <a:bodyPr/>
          <a:lstStyle>
            <a:lvl1pPr>
              <a:defRPr/>
            </a:lvl1pPr>
          </a:lstStyle>
          <a:p>
            <a:pPr>
              <a:defRPr/>
            </a:pPr>
            <a:endParaRPr lang="tr-TR"/>
          </a:p>
        </p:txBody>
      </p:sp>
      <p:sp>
        <p:nvSpPr>
          <p:cNvPr id="4" name="Rectangle 8"/>
          <p:cNvSpPr>
            <a:spLocks noGrp="1" noChangeArrowheads="1"/>
          </p:cNvSpPr>
          <p:nvPr>
            <p:ph type="sldNum" sz="quarter" idx="12"/>
          </p:nvPr>
        </p:nvSpPr>
        <p:spPr>
          <a:ln/>
        </p:spPr>
        <p:txBody>
          <a:bodyPr/>
          <a:lstStyle>
            <a:lvl1pPr>
              <a:defRPr/>
            </a:lvl1pPr>
          </a:lstStyle>
          <a:p>
            <a:fld id="{DB8A94C7-FCA3-4959-A2A5-372385E988D3}" type="slidenum">
              <a:rPr lang="tr-TR" altLang="tr-TR"/>
              <a:pPr/>
              <a:t>‹#›</a:t>
            </a:fld>
            <a:endParaRPr lang="tr-TR" altLang="tr-TR"/>
          </a:p>
        </p:txBody>
      </p:sp>
    </p:spTree>
    <p:extLst>
      <p:ext uri="{BB962C8B-B14F-4D97-AF65-F5344CB8AC3E}">
        <p14:creationId xmlns:p14="http://schemas.microsoft.com/office/powerpoint/2010/main" val="955434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6"/>
          <p:cNvSpPr>
            <a:spLocks noGrp="1" noChangeArrowheads="1"/>
          </p:cNvSpPr>
          <p:nvPr>
            <p:ph type="dt" sz="half" idx="10"/>
          </p:nvPr>
        </p:nvSpPr>
        <p:spPr>
          <a:ln/>
        </p:spPr>
        <p:txBody>
          <a:bodyPr/>
          <a:lstStyle>
            <a:lvl1pPr>
              <a:defRPr/>
            </a:lvl1pPr>
          </a:lstStyle>
          <a:p>
            <a:pPr>
              <a:defRPr/>
            </a:pPr>
            <a:endParaRPr lang="tr-TR"/>
          </a:p>
        </p:txBody>
      </p:sp>
      <p:sp>
        <p:nvSpPr>
          <p:cNvPr id="6" name="Rectangle 7"/>
          <p:cNvSpPr>
            <a:spLocks noGrp="1" noChangeArrowheads="1"/>
          </p:cNvSpPr>
          <p:nvPr>
            <p:ph type="ftr" sz="quarter" idx="11"/>
          </p:nvPr>
        </p:nvSpPr>
        <p:spPr>
          <a:ln/>
        </p:spPr>
        <p:txBody>
          <a:bodyPr/>
          <a:lstStyle>
            <a:lvl1pPr>
              <a:defRPr/>
            </a:lvl1pPr>
          </a:lstStyle>
          <a:p>
            <a:pPr>
              <a:defRPr/>
            </a:pPr>
            <a:endParaRPr lang="tr-TR"/>
          </a:p>
        </p:txBody>
      </p:sp>
      <p:sp>
        <p:nvSpPr>
          <p:cNvPr id="7" name="Rectangle 8"/>
          <p:cNvSpPr>
            <a:spLocks noGrp="1" noChangeArrowheads="1"/>
          </p:cNvSpPr>
          <p:nvPr>
            <p:ph type="sldNum" sz="quarter" idx="12"/>
          </p:nvPr>
        </p:nvSpPr>
        <p:spPr>
          <a:ln/>
        </p:spPr>
        <p:txBody>
          <a:bodyPr/>
          <a:lstStyle>
            <a:lvl1pPr>
              <a:defRPr/>
            </a:lvl1pPr>
          </a:lstStyle>
          <a:p>
            <a:fld id="{A6199C27-67B9-48FB-B093-29241331E39F}" type="slidenum">
              <a:rPr lang="tr-TR" altLang="tr-TR"/>
              <a:pPr/>
              <a:t>‹#›</a:t>
            </a:fld>
            <a:endParaRPr lang="tr-TR" altLang="tr-TR"/>
          </a:p>
        </p:txBody>
      </p:sp>
    </p:spTree>
    <p:extLst>
      <p:ext uri="{BB962C8B-B14F-4D97-AF65-F5344CB8AC3E}">
        <p14:creationId xmlns:p14="http://schemas.microsoft.com/office/powerpoint/2010/main" val="2720892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Rectangle 6"/>
          <p:cNvSpPr>
            <a:spLocks noGrp="1" noChangeArrowheads="1"/>
          </p:cNvSpPr>
          <p:nvPr>
            <p:ph type="dt" sz="half" idx="10"/>
          </p:nvPr>
        </p:nvSpPr>
        <p:spPr>
          <a:ln/>
        </p:spPr>
        <p:txBody>
          <a:bodyPr/>
          <a:lstStyle>
            <a:lvl1pPr>
              <a:defRPr/>
            </a:lvl1pPr>
          </a:lstStyle>
          <a:p>
            <a:pPr>
              <a:defRPr/>
            </a:pPr>
            <a:endParaRPr lang="tr-TR"/>
          </a:p>
        </p:txBody>
      </p:sp>
      <p:sp>
        <p:nvSpPr>
          <p:cNvPr id="6" name="Rectangle 7"/>
          <p:cNvSpPr>
            <a:spLocks noGrp="1" noChangeArrowheads="1"/>
          </p:cNvSpPr>
          <p:nvPr>
            <p:ph type="ftr" sz="quarter" idx="11"/>
          </p:nvPr>
        </p:nvSpPr>
        <p:spPr>
          <a:ln/>
        </p:spPr>
        <p:txBody>
          <a:bodyPr/>
          <a:lstStyle>
            <a:lvl1pPr>
              <a:defRPr/>
            </a:lvl1pPr>
          </a:lstStyle>
          <a:p>
            <a:pPr>
              <a:defRPr/>
            </a:pPr>
            <a:endParaRPr lang="tr-TR"/>
          </a:p>
        </p:txBody>
      </p:sp>
      <p:sp>
        <p:nvSpPr>
          <p:cNvPr id="7" name="Rectangle 8"/>
          <p:cNvSpPr>
            <a:spLocks noGrp="1" noChangeArrowheads="1"/>
          </p:cNvSpPr>
          <p:nvPr>
            <p:ph type="sldNum" sz="quarter" idx="12"/>
          </p:nvPr>
        </p:nvSpPr>
        <p:spPr>
          <a:ln/>
        </p:spPr>
        <p:txBody>
          <a:bodyPr/>
          <a:lstStyle>
            <a:lvl1pPr>
              <a:defRPr/>
            </a:lvl1pPr>
          </a:lstStyle>
          <a:p>
            <a:fld id="{7BFA8F7C-ECBF-4950-BE78-38B0F8169A88}" type="slidenum">
              <a:rPr lang="tr-TR" altLang="tr-TR"/>
              <a:pPr/>
              <a:t>‹#›</a:t>
            </a:fld>
            <a:endParaRPr lang="tr-TR" altLang="tr-TR"/>
          </a:p>
        </p:txBody>
      </p:sp>
    </p:spTree>
    <p:extLst>
      <p:ext uri="{BB962C8B-B14F-4D97-AF65-F5344CB8AC3E}">
        <p14:creationId xmlns:p14="http://schemas.microsoft.com/office/powerpoint/2010/main" val="274101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tr-TR" altLang="tr-TR"/>
              <a:t>Asıl başlık stili için tıklatın</a:t>
            </a:r>
          </a:p>
        </p:txBody>
      </p:sp>
      <p:sp>
        <p:nvSpPr>
          <p:cNvPr id="12291"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düzenlemek için tıklatın</a:t>
            </a:r>
          </a:p>
          <a:p>
            <a:pPr lvl="1"/>
            <a:r>
              <a:rPr lang="tr-TR" altLang="tr-TR"/>
              <a:t>İkinci düzey</a:t>
            </a:r>
          </a:p>
          <a:p>
            <a:pPr lvl="2"/>
            <a:r>
              <a:rPr lang="tr-TR" altLang="tr-TR"/>
              <a:t>Üçüncü düzey</a:t>
            </a:r>
          </a:p>
          <a:p>
            <a:pPr lvl="3"/>
            <a:r>
              <a:rPr lang="tr-TR" altLang="tr-TR"/>
              <a:t>Dördüncü düzey</a:t>
            </a:r>
          </a:p>
          <a:p>
            <a:pPr lvl="4"/>
            <a:r>
              <a:rPr lang="tr-TR" altLang="tr-TR"/>
              <a:t>Beşinci düzey</a:t>
            </a:r>
          </a:p>
        </p:txBody>
      </p:sp>
      <p:sp>
        <p:nvSpPr>
          <p:cNvPr id="1028" name="AutoShape 4"/>
          <p:cNvSpPr>
            <a:spLocks noChangeArrowheads="1"/>
          </p:cNvSpPr>
          <p:nvPr/>
        </p:nvSpPr>
        <p:spPr bwMode="auto">
          <a:xfrm>
            <a:off x="609600" y="1566863"/>
            <a:ext cx="7958138" cy="109537"/>
          </a:xfrm>
          <a:custGeom>
            <a:avLst/>
            <a:gdLst>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a:defRPr/>
            </a:pPr>
            <a:endParaRPr lang="tr-TR"/>
          </a:p>
        </p:txBody>
      </p:sp>
      <p:sp>
        <p:nvSpPr>
          <p:cNvPr id="1029" name="Line 5"/>
          <p:cNvSpPr>
            <a:spLocks noChangeShapeType="1"/>
          </p:cNvSpPr>
          <p:nvPr/>
        </p:nvSpPr>
        <p:spPr bwMode="auto">
          <a:xfrm flipV="1">
            <a:off x="609600" y="6172200"/>
            <a:ext cx="7924800" cy="0"/>
          </a:xfrm>
          <a:prstGeom prst="line">
            <a:avLst/>
          </a:prstGeom>
          <a:noFill/>
          <a:ln w="3175">
            <a:solidFill>
              <a:schemeClr val="accent2"/>
            </a:solidFill>
            <a:round/>
            <a:headEnd/>
            <a:tailEnd/>
          </a:ln>
        </p:spPr>
        <p:txBody>
          <a:bodyPr/>
          <a:lstStyle/>
          <a:p>
            <a:pPr>
              <a:defRPr/>
            </a:pPr>
            <a:endParaRPr lang="tr-TR"/>
          </a:p>
        </p:txBody>
      </p:sp>
      <p:sp>
        <p:nvSpPr>
          <p:cNvPr id="48134"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Verdana" pitchFamily="34" charset="0"/>
              </a:defRPr>
            </a:lvl1pPr>
          </a:lstStyle>
          <a:p>
            <a:pPr>
              <a:defRPr/>
            </a:pPr>
            <a:endParaRPr lang="tr-TR"/>
          </a:p>
        </p:txBody>
      </p:sp>
      <p:sp>
        <p:nvSpPr>
          <p:cNvPr id="48135"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Verdana" pitchFamily="34" charset="0"/>
              </a:defRPr>
            </a:lvl1pPr>
          </a:lstStyle>
          <a:p>
            <a:pPr>
              <a:defRPr/>
            </a:pPr>
            <a:endParaRPr lang="tr-TR"/>
          </a:p>
        </p:txBody>
      </p:sp>
      <p:sp>
        <p:nvSpPr>
          <p:cNvPr id="48136"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Verdana" panose="020B0604030504040204" pitchFamily="34" charset="0"/>
              </a:defRPr>
            </a:lvl1pPr>
          </a:lstStyle>
          <a:p>
            <a:fld id="{16A8D648-9B56-47CC-BE00-38B89BE10C8C}" type="slidenum">
              <a:rPr lang="tr-TR" altLang="tr-TR"/>
              <a:pPr/>
              <a:t>‹#›</a:t>
            </a:fld>
            <a:endParaRPr lang="tr-TR" altLang="tr-TR"/>
          </a:p>
        </p:txBody>
      </p:sp>
    </p:spTree>
  </p:cSld>
  <p:clrMap bg1="lt1" tx1="dk1" bg2="lt2" tx2="dk2" accent1="accent1" accent2="accent2" accent3="accent3" accent4="accent4" accent5="accent5" accent6="accent6" hlink="hlink" folHlink="folHlink"/>
  <p:sldLayoutIdLst>
    <p:sldLayoutId id="2147484011" r:id="rId1"/>
    <p:sldLayoutId id="2147484010" r:id="rId2"/>
    <p:sldLayoutId id="2147484009" r:id="rId3"/>
    <p:sldLayoutId id="2147484008" r:id="rId4"/>
    <p:sldLayoutId id="2147484007" r:id="rId5"/>
    <p:sldLayoutId id="2147484006" r:id="rId6"/>
    <p:sldLayoutId id="2147484005" r:id="rId7"/>
    <p:sldLayoutId id="2147484004" r:id="rId8"/>
    <p:sldLayoutId id="2147484003" r:id="rId9"/>
    <p:sldLayoutId id="2147484002" r:id="rId10"/>
    <p:sldLayoutId id="2147484001" r:id="rId11"/>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eaLnBrk="0" fontAlgn="base" hangingPunct="0">
        <a:spcBef>
          <a:spcPct val="20000"/>
        </a:spcBef>
        <a:spcAft>
          <a:spcPct val="0"/>
        </a:spcAft>
        <a:buClr>
          <a:schemeClr val="accent2"/>
        </a:buClr>
        <a:buFont typeface="Wingdings" panose="05000000000000000000" pitchFamily="2" charset="2"/>
        <a:buChar char="o"/>
        <a:defRPr sz="30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Font typeface="Wingdings" panose="05000000000000000000" pitchFamily="2" charset="2"/>
        <a:buChar char="n"/>
        <a:defRPr sz="2600">
          <a:solidFill>
            <a:schemeClr val="tx1"/>
          </a:solidFill>
          <a:latin typeface="+mn-lt"/>
        </a:defRPr>
      </a:lvl2pPr>
      <a:lvl3pPr marL="1304925" indent="-395288" algn="l" rtl="0" eaLnBrk="0" fontAlgn="base" hangingPunct="0">
        <a:spcBef>
          <a:spcPct val="20000"/>
        </a:spcBef>
        <a:spcAft>
          <a:spcPct val="0"/>
        </a:spcAft>
        <a:buClr>
          <a:schemeClr val="accent2"/>
        </a:buClr>
        <a:buFont typeface="Wingdings" panose="05000000000000000000" pitchFamily="2" charset="2"/>
        <a:buChar char="o"/>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anose="05000000000000000000"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anose="05000000000000000000"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9.emf"/></Relationships>
</file>

<file path=ppt/slides/_rels/slide37.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0.e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1.emf"/></Relationships>
</file>

<file path=ppt/slides/_rels/slide39.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4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4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45.xml.rels><?xml version="1.0" encoding="UTF-8" standalone="yes"?>
<Relationships xmlns="http://schemas.openxmlformats.org/package/2006/relationships"><Relationship Id="rId2" Type="http://schemas.openxmlformats.org/officeDocument/2006/relationships/hyperlink" Target="mailto:tamerkamber@hotmail.com"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logo_Me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6192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1619250" y="86350"/>
            <a:ext cx="75247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spcBef>
                <a:spcPct val="50000"/>
              </a:spcBef>
            </a:pPr>
            <a:r>
              <a:rPr lang="tr-TR" altLang="tr-TR" b="1" dirty="0">
                <a:solidFill>
                  <a:schemeClr val="tx2"/>
                </a:solidFill>
                <a:cs typeface="Times New Roman" pitchFamily="18" charset="0"/>
              </a:rPr>
              <a:t>İstanbul İl Milli Eğitim Müdürlüğü</a:t>
            </a:r>
          </a:p>
          <a:p>
            <a:pPr algn="ctr" eaLnBrk="1" hangingPunct="1">
              <a:spcBef>
                <a:spcPct val="50000"/>
              </a:spcBef>
            </a:pPr>
            <a:r>
              <a:rPr lang="tr-TR" altLang="tr-TR" b="1" dirty="0">
                <a:solidFill>
                  <a:schemeClr val="tx2"/>
                </a:solidFill>
                <a:cs typeface="Times New Roman" pitchFamily="18" charset="0"/>
              </a:rPr>
              <a:t>MTAL Yönetici Bi1lgilendirme Eğitimi Programı</a:t>
            </a:r>
          </a:p>
          <a:p>
            <a:pPr algn="ctr" eaLnBrk="1" hangingPunct="1">
              <a:spcBef>
                <a:spcPct val="50000"/>
              </a:spcBef>
            </a:pPr>
            <a:r>
              <a:rPr lang="tr-TR" altLang="tr-TR" b="1" dirty="0">
                <a:solidFill>
                  <a:schemeClr val="tx2"/>
                </a:solidFill>
                <a:cs typeface="Times New Roman" pitchFamily="18" charset="0"/>
              </a:rPr>
              <a:t>08/12/2021</a:t>
            </a:r>
          </a:p>
        </p:txBody>
      </p:sp>
      <p:sp>
        <p:nvSpPr>
          <p:cNvPr id="14340" name="Text Box 7"/>
          <p:cNvSpPr txBox="1">
            <a:spLocks noChangeArrowheads="1"/>
          </p:cNvSpPr>
          <p:nvPr/>
        </p:nvSpPr>
        <p:spPr bwMode="auto">
          <a:xfrm>
            <a:off x="0" y="227647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endParaRPr lang="tr-TR" altLang="tr-TR" sz="1800">
              <a:latin typeface="Verdana" panose="020B0604030504040204" pitchFamily="34" charset="0"/>
            </a:endParaRPr>
          </a:p>
        </p:txBody>
      </p:sp>
      <p:sp>
        <p:nvSpPr>
          <p:cNvPr id="14341" name="Text Box 8"/>
          <p:cNvSpPr txBox="1">
            <a:spLocks noChangeArrowheads="1"/>
          </p:cNvSpPr>
          <p:nvPr/>
        </p:nvSpPr>
        <p:spPr bwMode="auto">
          <a:xfrm>
            <a:off x="-92075" y="2147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endParaRPr lang="tr-TR" altLang="tr-TR" sz="1800">
              <a:latin typeface="Verdana" panose="020B0604030504040204" pitchFamily="34" charset="0"/>
            </a:endParaRPr>
          </a:p>
        </p:txBody>
      </p:sp>
      <p:sp>
        <p:nvSpPr>
          <p:cNvPr id="14342" name="Text Box 9"/>
          <p:cNvSpPr txBox="1">
            <a:spLocks noChangeArrowheads="1"/>
          </p:cNvSpPr>
          <p:nvPr/>
        </p:nvSpPr>
        <p:spPr bwMode="auto">
          <a:xfrm>
            <a:off x="28600" y="1916832"/>
            <a:ext cx="9144000" cy="420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defRPr/>
            </a:pPr>
            <a:r>
              <a:rPr lang="tr-TR" altLang="tr-TR" sz="5000" b="1" dirty="0">
                <a:effectLst>
                  <a:outerShdw blurRad="38100" dist="38100" dir="2700000" algn="tl">
                    <a:srgbClr val="C0C0C0"/>
                  </a:outerShdw>
                </a:effectLst>
                <a:cs typeface="Times New Roman" pitchFamily="18" charset="0"/>
              </a:rPr>
              <a:t>MESLEKİ EĞİTİM MERKEZİ PROGRAMI (</a:t>
            </a:r>
            <a:r>
              <a:rPr lang="tr-TR" altLang="tr-TR" sz="5000" b="1" dirty="0" err="1">
                <a:effectLst>
                  <a:outerShdw blurRad="38100" dist="38100" dir="2700000" algn="tl">
                    <a:srgbClr val="C0C0C0"/>
                  </a:outerShdw>
                </a:effectLst>
                <a:cs typeface="Times New Roman" pitchFamily="18" charset="0"/>
              </a:rPr>
              <a:t>MEMp</a:t>
            </a:r>
            <a:r>
              <a:rPr lang="tr-TR" altLang="tr-TR" sz="5000" b="1" dirty="0">
                <a:effectLst>
                  <a:outerShdw blurRad="38100" dist="38100" dir="2700000" algn="tl">
                    <a:srgbClr val="C0C0C0"/>
                  </a:outerShdw>
                </a:effectLst>
                <a:cs typeface="Times New Roman" pitchFamily="18" charset="0"/>
              </a:rPr>
              <a:t>) UYGULAMALARI</a:t>
            </a:r>
          </a:p>
          <a:p>
            <a:pPr algn="ctr" eaLnBrk="1" hangingPunct="1">
              <a:defRPr/>
            </a:pPr>
            <a:endParaRPr lang="tr-TR" altLang="tr-TR" sz="3000" b="1" dirty="0">
              <a:effectLst>
                <a:outerShdw blurRad="38100" dist="38100" dir="2700000" algn="tl">
                  <a:srgbClr val="C0C0C0"/>
                </a:outerShdw>
              </a:effectLst>
              <a:cs typeface="Times New Roman" pitchFamily="18" charset="0"/>
            </a:endParaRPr>
          </a:p>
          <a:p>
            <a:pPr marL="457200" indent="-457200" eaLnBrk="1" hangingPunct="1">
              <a:buFont typeface="Wingdings" panose="05000000000000000000" pitchFamily="2" charset="2"/>
              <a:buChar char="Ø"/>
              <a:defRPr/>
            </a:pPr>
            <a:r>
              <a:rPr lang="tr-TR" altLang="tr-TR" sz="3000" b="1" dirty="0">
                <a:effectLst>
                  <a:outerShdw blurRad="38100" dist="38100" dir="2700000" algn="tl">
                    <a:srgbClr val="C0C0C0"/>
                  </a:outerShdw>
                </a:effectLst>
                <a:cs typeface="Times New Roman" pitchFamily="18" charset="0"/>
              </a:rPr>
              <a:t>İŞLETME TABANLI MESLEKİ EĞİTİM </a:t>
            </a:r>
          </a:p>
          <a:p>
            <a:pPr marL="457200" indent="-457200" eaLnBrk="1" hangingPunct="1">
              <a:buFont typeface="Wingdings" panose="05000000000000000000" pitchFamily="2" charset="2"/>
              <a:buChar char="Ø"/>
              <a:defRPr/>
            </a:pPr>
            <a:r>
              <a:rPr lang="tr-TR" altLang="tr-TR" sz="3000" b="1" dirty="0">
                <a:effectLst>
                  <a:outerShdw blurRad="38100" dist="38100" dir="2700000" algn="tl">
                    <a:srgbClr val="C0C0C0"/>
                  </a:outerShdw>
                </a:effectLst>
                <a:cs typeface="Times New Roman" pitchFamily="18" charset="0"/>
              </a:rPr>
              <a:t>LİSE TELAFİ/DİPLOMA PROGRAMLARI</a:t>
            </a:r>
          </a:p>
          <a:p>
            <a:pPr marL="457200" indent="-457200" eaLnBrk="1" hangingPunct="1">
              <a:buFont typeface="Wingdings" panose="05000000000000000000" pitchFamily="2" charset="2"/>
              <a:buChar char="Ø"/>
              <a:defRPr/>
            </a:pPr>
            <a:r>
              <a:rPr lang="tr-TR" altLang="tr-TR" sz="2700" b="1" dirty="0">
                <a:effectLst>
                  <a:outerShdw blurRad="38100" dist="38100" dir="2700000" algn="tl">
                    <a:srgbClr val="C0C0C0"/>
                  </a:outerShdw>
                </a:effectLst>
                <a:cs typeface="Times New Roman" pitchFamily="18" charset="0"/>
              </a:rPr>
              <a:t>DENKLİK; KALFALIK/USTALIK BELGELENDİRME</a:t>
            </a:r>
          </a:p>
        </p:txBody>
      </p:sp>
    </p:spTree>
    <p:extLst>
      <p:ext uri="{BB962C8B-B14F-4D97-AF65-F5344CB8AC3E}">
        <p14:creationId xmlns:p14="http://schemas.microsoft.com/office/powerpoint/2010/main" val="225905852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ChangeArrowheads="1"/>
          </p:cNvSpPr>
          <p:nvPr/>
        </p:nvSpPr>
        <p:spPr bwMode="auto">
          <a:xfrm>
            <a:off x="1836738" y="6021288"/>
            <a:ext cx="5040312" cy="615911"/>
          </a:xfrm>
          <a:prstGeom prst="rect">
            <a:avLst/>
          </a:prstGeom>
          <a:solidFill>
            <a:srgbClr val="CC6600"/>
          </a:solidFill>
          <a:ln w="12700">
            <a:miter lim="800000"/>
            <a:headEnd type="none" w="sm" len="sm"/>
            <a:tailEnd type="none" w="sm" len="sm"/>
          </a:ln>
          <a:effectLst/>
          <a:scene3d>
            <a:camera prst="legacyObliqueTopRight"/>
            <a:lightRig rig="legacyFlat3" dir="b"/>
          </a:scene3d>
          <a:sp3d extrusionH="430200" prstMaterial="legacyMatte">
            <a:bevelT w="13500" h="13500" prst="angle"/>
            <a:bevelB w="13500" h="13500" prst="angle"/>
            <a:extrusionClr>
              <a:srgbClr val="CC6600"/>
            </a:extrusionClr>
          </a:sp3d>
        </p:spPr>
        <p:txBody>
          <a:bodyPr wrap="none" anchor="ctr">
            <a:flatTx/>
          </a:bodyPr>
          <a:lstStyle/>
          <a:p>
            <a:pPr>
              <a:defRPr/>
            </a:pPr>
            <a:endParaRPr lang="tr-TR">
              <a:effectLst>
                <a:outerShdw blurRad="38100" dist="38100" dir="2700000" algn="tl">
                  <a:srgbClr val="000000">
                    <a:alpha val="43137"/>
                  </a:srgbClr>
                </a:outerShdw>
              </a:effectLst>
            </a:endParaRPr>
          </a:p>
        </p:txBody>
      </p:sp>
      <p:sp>
        <p:nvSpPr>
          <p:cNvPr id="11" name="Rectangle 20"/>
          <p:cNvSpPr>
            <a:spLocks noChangeArrowheads="1"/>
          </p:cNvSpPr>
          <p:nvPr/>
        </p:nvSpPr>
        <p:spPr bwMode="auto">
          <a:xfrm>
            <a:off x="1836738" y="4524375"/>
            <a:ext cx="5040312" cy="431800"/>
          </a:xfrm>
          <a:prstGeom prst="rect">
            <a:avLst/>
          </a:prstGeom>
          <a:solidFill>
            <a:schemeClr val="folHlink"/>
          </a:solidFill>
          <a:ln w="12700">
            <a:miter lim="800000"/>
            <a:headEnd type="none" w="sm" len="sm"/>
            <a:tailEnd type="none" w="sm" len="sm"/>
          </a:ln>
          <a:effectLst/>
          <a:scene3d>
            <a:camera prst="legacyObliqueTopRight"/>
            <a:lightRig rig="legacyFlat3" dir="b"/>
          </a:scene3d>
          <a:sp3d extrusionH="430200" prstMaterial="legacyMatte">
            <a:bevelT w="13500" h="13500" prst="angle"/>
            <a:bevelB w="13500" h="13500" prst="angle"/>
            <a:extrusionClr>
              <a:schemeClr val="folHlink"/>
            </a:extrusionClr>
          </a:sp3d>
        </p:spPr>
        <p:txBody>
          <a:bodyPr wrap="none" anchor="ctr">
            <a:flatTx/>
          </a:bodyPr>
          <a:lstStyle/>
          <a:p>
            <a:pPr>
              <a:defRPr/>
            </a:pPr>
            <a:endParaRPr lang="tr-TR">
              <a:effectLst>
                <a:outerShdw blurRad="38100" dist="38100" dir="2700000" algn="tl">
                  <a:srgbClr val="000000">
                    <a:alpha val="43137"/>
                  </a:srgbClr>
                </a:outerShdw>
              </a:effectLst>
            </a:endParaRPr>
          </a:p>
        </p:txBody>
      </p:sp>
      <p:sp>
        <p:nvSpPr>
          <p:cNvPr id="12" name="Text Box 21"/>
          <p:cNvSpPr txBox="1">
            <a:spLocks noChangeArrowheads="1"/>
          </p:cNvSpPr>
          <p:nvPr/>
        </p:nvSpPr>
        <p:spPr bwMode="auto">
          <a:xfrm>
            <a:off x="1940243" y="4647907"/>
            <a:ext cx="4860925" cy="396875"/>
          </a:xfrm>
          <a:prstGeom prst="rect">
            <a:avLst/>
          </a:prstGeom>
          <a:solidFill>
            <a:schemeClr val="folHlink"/>
          </a:solidFill>
          <a:ln w="12700">
            <a:noFill/>
            <a:miter lim="800000"/>
            <a:headEnd type="none" w="sm" len="sm"/>
            <a:tailEnd type="none" w="sm" len="sm"/>
          </a:ln>
          <a:effectLst/>
        </p:spPr>
        <p:txBody>
          <a:bodyPr>
            <a:spAutoFit/>
          </a:bodyPr>
          <a:lstStyle/>
          <a:p>
            <a:pPr algn="ctr">
              <a:spcBef>
                <a:spcPct val="50000"/>
              </a:spcBef>
              <a:defRPr/>
            </a:pPr>
            <a:r>
              <a:rPr lang="tr-TR" sz="2000" dirty="0">
                <a:solidFill>
                  <a:srgbClr val="FFFF00"/>
                </a:solidFill>
                <a:effectLst>
                  <a:outerShdw blurRad="38100" dist="38100" dir="2700000" algn="tl">
                    <a:srgbClr val="000000"/>
                  </a:outerShdw>
                </a:effectLst>
                <a:latin typeface="Comic Sans MS" pitchFamily="66" charset="0"/>
              </a:rPr>
              <a:t>ÇIRAK </a:t>
            </a:r>
          </a:p>
        </p:txBody>
      </p:sp>
      <p:grpSp>
        <p:nvGrpSpPr>
          <p:cNvPr id="2" name="Group 29"/>
          <p:cNvGrpSpPr>
            <a:grpSpLocks/>
          </p:cNvGrpSpPr>
          <p:nvPr/>
        </p:nvGrpSpPr>
        <p:grpSpPr bwMode="auto">
          <a:xfrm>
            <a:off x="1835746" y="3587750"/>
            <a:ext cx="5041304" cy="398463"/>
            <a:chOff x="294" y="2976"/>
            <a:chExt cx="5081" cy="251"/>
          </a:xfrm>
        </p:grpSpPr>
        <p:sp>
          <p:nvSpPr>
            <p:cNvPr id="14" name="Rectangle 30"/>
            <p:cNvSpPr>
              <a:spLocks noChangeArrowheads="1"/>
            </p:cNvSpPr>
            <p:nvPr/>
          </p:nvSpPr>
          <p:spPr bwMode="auto">
            <a:xfrm>
              <a:off x="295" y="2976"/>
              <a:ext cx="5080" cy="251"/>
            </a:xfrm>
            <a:prstGeom prst="rect">
              <a:avLst/>
            </a:prstGeom>
            <a:solidFill>
              <a:srgbClr val="33CC33"/>
            </a:solidFill>
            <a:ln w="12700">
              <a:miter lim="800000"/>
              <a:headEnd type="none" w="sm" len="sm"/>
              <a:tailEnd type="none" w="sm" len="sm"/>
            </a:ln>
            <a:effectLst/>
            <a:scene3d>
              <a:camera prst="legacyObliqueTopRight"/>
              <a:lightRig rig="legacyFlat3" dir="b"/>
            </a:scene3d>
            <a:sp3d extrusionH="430200" prstMaterial="legacyMatte">
              <a:bevelT w="13500" h="13500" prst="angle"/>
              <a:bevelB w="13500" h="13500" prst="angle"/>
              <a:extrusionClr>
                <a:srgbClr val="33CC33"/>
              </a:extrusionClr>
            </a:sp3d>
          </p:spPr>
          <p:txBody>
            <a:bodyPr wrap="none" anchor="ctr">
              <a:flatTx/>
            </a:bodyPr>
            <a:lstStyle/>
            <a:p>
              <a:pPr>
                <a:defRPr/>
              </a:pPr>
              <a:endParaRPr lang="tr-TR">
                <a:effectLst>
                  <a:outerShdw blurRad="38100" dist="38100" dir="2700000" algn="tl">
                    <a:srgbClr val="000000">
                      <a:alpha val="43137"/>
                    </a:srgbClr>
                  </a:outerShdw>
                </a:effectLst>
              </a:endParaRPr>
            </a:p>
          </p:txBody>
        </p:sp>
        <p:sp>
          <p:nvSpPr>
            <p:cNvPr id="15" name="Text Box 31"/>
            <p:cNvSpPr txBox="1">
              <a:spLocks noChangeArrowheads="1"/>
            </p:cNvSpPr>
            <p:nvPr/>
          </p:nvSpPr>
          <p:spPr bwMode="auto">
            <a:xfrm>
              <a:off x="294" y="2976"/>
              <a:ext cx="4899" cy="250"/>
            </a:xfrm>
            <a:prstGeom prst="rect">
              <a:avLst/>
            </a:prstGeom>
            <a:solidFill>
              <a:srgbClr val="33CC33"/>
            </a:solidFill>
            <a:ln w="12700">
              <a:noFill/>
              <a:miter lim="800000"/>
              <a:headEnd type="none" w="sm" len="sm"/>
              <a:tailEnd type="none" w="sm" len="sm"/>
            </a:ln>
            <a:effectLst/>
          </p:spPr>
          <p:txBody>
            <a:bodyPr>
              <a:spAutoFit/>
            </a:bodyPr>
            <a:lstStyle/>
            <a:p>
              <a:pPr algn="ctr">
                <a:spcBef>
                  <a:spcPct val="50000"/>
                </a:spcBef>
                <a:defRPr/>
              </a:pPr>
              <a:r>
                <a:rPr lang="tr-TR" sz="2000" dirty="0">
                  <a:solidFill>
                    <a:srgbClr val="CCFFFF"/>
                  </a:solidFill>
                  <a:effectLst>
                    <a:outerShdw blurRad="38100" dist="38100" dir="2700000" algn="tl">
                      <a:srgbClr val="000000"/>
                    </a:outerShdw>
                  </a:effectLst>
                  <a:latin typeface="Comic Sans MS" pitchFamily="66" charset="0"/>
                </a:rPr>
                <a:t>KALFA</a:t>
              </a:r>
            </a:p>
          </p:txBody>
        </p:sp>
      </p:grpSp>
      <p:grpSp>
        <p:nvGrpSpPr>
          <p:cNvPr id="3" name="Group 35"/>
          <p:cNvGrpSpPr>
            <a:grpSpLocks/>
          </p:cNvGrpSpPr>
          <p:nvPr/>
        </p:nvGrpSpPr>
        <p:grpSpPr bwMode="auto">
          <a:xfrm>
            <a:off x="1835746" y="2579688"/>
            <a:ext cx="5041304" cy="398462"/>
            <a:chOff x="294" y="2976"/>
            <a:chExt cx="5081" cy="251"/>
          </a:xfrm>
        </p:grpSpPr>
        <p:sp>
          <p:nvSpPr>
            <p:cNvPr id="17" name="Rectangle 36"/>
            <p:cNvSpPr>
              <a:spLocks noChangeArrowheads="1"/>
            </p:cNvSpPr>
            <p:nvPr/>
          </p:nvSpPr>
          <p:spPr bwMode="auto">
            <a:xfrm>
              <a:off x="295" y="2976"/>
              <a:ext cx="5080" cy="251"/>
            </a:xfrm>
            <a:prstGeom prst="rect">
              <a:avLst/>
            </a:prstGeom>
            <a:solidFill>
              <a:schemeClr val="accent1"/>
            </a:solidFill>
            <a:ln w="12700">
              <a:miter lim="800000"/>
              <a:headEnd type="none" w="sm" len="sm"/>
              <a:tailEnd type="none" w="sm" len="sm"/>
            </a:ln>
            <a:effectLst/>
            <a:scene3d>
              <a:camera prst="legacyObliqueTopRight"/>
              <a:lightRig rig="legacyFlat3" dir="b"/>
            </a:scene3d>
            <a:sp3d extrusionH="430200" prstMaterial="legacyMatte">
              <a:bevelT w="13500" h="13500" prst="angle"/>
              <a:bevelB w="13500" h="13500" prst="angle"/>
              <a:extrusionClr>
                <a:schemeClr val="accent1"/>
              </a:extrusionClr>
            </a:sp3d>
          </p:spPr>
          <p:txBody>
            <a:bodyPr wrap="none" anchor="ctr">
              <a:flatTx/>
            </a:bodyPr>
            <a:lstStyle/>
            <a:p>
              <a:pPr>
                <a:defRPr/>
              </a:pPr>
              <a:endParaRPr lang="tr-TR">
                <a:effectLst>
                  <a:outerShdw blurRad="38100" dist="38100" dir="2700000" algn="tl">
                    <a:srgbClr val="000000">
                      <a:alpha val="43137"/>
                    </a:srgbClr>
                  </a:outerShdw>
                </a:effectLst>
              </a:endParaRPr>
            </a:p>
          </p:txBody>
        </p:sp>
        <p:sp>
          <p:nvSpPr>
            <p:cNvPr id="18" name="Text Box 37"/>
            <p:cNvSpPr txBox="1">
              <a:spLocks noChangeArrowheads="1"/>
            </p:cNvSpPr>
            <p:nvPr/>
          </p:nvSpPr>
          <p:spPr bwMode="auto">
            <a:xfrm>
              <a:off x="294" y="2976"/>
              <a:ext cx="4899" cy="250"/>
            </a:xfrm>
            <a:prstGeom prst="rect">
              <a:avLst/>
            </a:prstGeom>
            <a:solidFill>
              <a:schemeClr val="accent1"/>
            </a:solidFill>
            <a:ln w="12700">
              <a:noFill/>
              <a:miter lim="800000"/>
              <a:headEnd type="none" w="sm" len="sm"/>
              <a:tailEnd type="none" w="sm" len="sm"/>
            </a:ln>
            <a:effectLst/>
          </p:spPr>
          <p:txBody>
            <a:bodyPr>
              <a:spAutoFit/>
            </a:bodyPr>
            <a:lstStyle/>
            <a:p>
              <a:pPr algn="ctr">
                <a:spcBef>
                  <a:spcPct val="50000"/>
                </a:spcBef>
                <a:defRPr/>
              </a:pPr>
              <a:r>
                <a:rPr lang="tr-TR" sz="2000" dirty="0">
                  <a:solidFill>
                    <a:srgbClr val="0070C0"/>
                  </a:solidFill>
                  <a:effectLst>
                    <a:outerShdw blurRad="38100" dist="38100" dir="2700000" algn="tl">
                      <a:srgbClr val="000000"/>
                    </a:outerShdw>
                  </a:effectLst>
                  <a:latin typeface="Comic Sans MS" pitchFamily="66" charset="0"/>
                </a:rPr>
                <a:t>USTA &amp; LİSE DİPLOMASI</a:t>
              </a:r>
            </a:p>
          </p:txBody>
        </p:sp>
      </p:grpSp>
      <p:grpSp>
        <p:nvGrpSpPr>
          <p:cNvPr id="4" name="Group 38"/>
          <p:cNvGrpSpPr>
            <a:grpSpLocks/>
          </p:cNvGrpSpPr>
          <p:nvPr/>
        </p:nvGrpSpPr>
        <p:grpSpPr bwMode="auto">
          <a:xfrm>
            <a:off x="1836738" y="1571625"/>
            <a:ext cx="5040312" cy="398463"/>
            <a:chOff x="295" y="2976"/>
            <a:chExt cx="5080" cy="251"/>
          </a:xfrm>
        </p:grpSpPr>
        <p:sp>
          <p:nvSpPr>
            <p:cNvPr id="20" name="Rectangle 39"/>
            <p:cNvSpPr>
              <a:spLocks noChangeArrowheads="1"/>
            </p:cNvSpPr>
            <p:nvPr/>
          </p:nvSpPr>
          <p:spPr bwMode="auto">
            <a:xfrm>
              <a:off x="295" y="2976"/>
              <a:ext cx="5080" cy="251"/>
            </a:xfrm>
            <a:prstGeom prst="rect">
              <a:avLst/>
            </a:prstGeom>
            <a:solidFill>
              <a:srgbClr val="A50021"/>
            </a:solidFill>
            <a:ln w="12700">
              <a:miter lim="800000"/>
              <a:headEnd type="none" w="sm" len="sm"/>
              <a:tailEnd type="none" w="sm" len="sm"/>
            </a:ln>
            <a:effectLst/>
            <a:scene3d>
              <a:camera prst="legacyObliqueTopRight"/>
              <a:lightRig rig="legacyFlat3" dir="b"/>
            </a:scene3d>
            <a:sp3d extrusionH="430200" prstMaterial="legacyMatte">
              <a:bevelT w="13500" h="13500" prst="angle"/>
              <a:bevelB w="13500" h="13500" prst="angle"/>
              <a:extrusionClr>
                <a:srgbClr val="A50021"/>
              </a:extrusionClr>
            </a:sp3d>
          </p:spPr>
          <p:txBody>
            <a:bodyPr wrap="none" anchor="ctr">
              <a:flatTx/>
            </a:bodyPr>
            <a:lstStyle/>
            <a:p>
              <a:pPr>
                <a:defRPr/>
              </a:pPr>
              <a:endParaRPr lang="tr-TR">
                <a:effectLst>
                  <a:outerShdw blurRad="38100" dist="38100" dir="2700000" algn="tl">
                    <a:srgbClr val="000000">
                      <a:alpha val="43137"/>
                    </a:srgbClr>
                  </a:outerShdw>
                </a:effectLst>
              </a:endParaRPr>
            </a:p>
          </p:txBody>
        </p:sp>
        <p:sp>
          <p:nvSpPr>
            <p:cNvPr id="21" name="Text Box 40"/>
            <p:cNvSpPr txBox="1">
              <a:spLocks noChangeArrowheads="1"/>
            </p:cNvSpPr>
            <p:nvPr/>
          </p:nvSpPr>
          <p:spPr bwMode="auto">
            <a:xfrm>
              <a:off x="385" y="2976"/>
              <a:ext cx="4899" cy="250"/>
            </a:xfrm>
            <a:prstGeom prst="rect">
              <a:avLst/>
            </a:prstGeom>
            <a:solidFill>
              <a:srgbClr val="A50021"/>
            </a:solidFill>
            <a:ln w="12700">
              <a:noFill/>
              <a:miter lim="800000"/>
              <a:headEnd type="none" w="sm" len="sm"/>
              <a:tailEnd type="none" w="sm" len="sm"/>
            </a:ln>
            <a:effectLst/>
          </p:spPr>
          <p:txBody>
            <a:bodyPr>
              <a:spAutoFit/>
            </a:bodyPr>
            <a:lstStyle/>
            <a:p>
              <a:pPr algn="ctr">
                <a:spcBef>
                  <a:spcPct val="50000"/>
                </a:spcBef>
                <a:defRPr/>
              </a:pPr>
              <a:r>
                <a:rPr lang="tr-TR" sz="2000" dirty="0">
                  <a:solidFill>
                    <a:schemeClr val="bg1"/>
                  </a:solidFill>
                  <a:effectLst>
                    <a:outerShdw blurRad="38100" dist="38100" dir="2700000" algn="tl">
                      <a:srgbClr val="000000"/>
                    </a:outerShdw>
                  </a:effectLst>
                  <a:latin typeface="Comic Sans MS" pitchFamily="66" charset="0"/>
                </a:rPr>
                <a:t>USTA ÖĞRETİCİ</a:t>
              </a:r>
            </a:p>
          </p:txBody>
        </p:sp>
      </p:grpSp>
      <p:sp>
        <p:nvSpPr>
          <p:cNvPr id="22" name="Line 42"/>
          <p:cNvSpPr>
            <a:spLocks noChangeShapeType="1"/>
          </p:cNvSpPr>
          <p:nvPr/>
        </p:nvSpPr>
        <p:spPr bwMode="auto">
          <a:xfrm>
            <a:off x="6372200" y="4220369"/>
            <a:ext cx="791344" cy="719"/>
          </a:xfrm>
          <a:prstGeom prst="line">
            <a:avLst/>
          </a:prstGeom>
          <a:noFill/>
          <a:ln w="44450">
            <a:solidFill>
              <a:srgbClr val="3366FF"/>
            </a:solidFill>
            <a:round/>
            <a:headEnd type="none" w="sm" len="sm"/>
            <a:tailEnd type="triangle" w="lg" len="lg"/>
          </a:ln>
          <a:effectLst/>
        </p:spPr>
        <p:txBody>
          <a:bodyPr/>
          <a:lstStyle/>
          <a:p>
            <a:pPr>
              <a:defRPr/>
            </a:pPr>
            <a:endParaRPr lang="tr-TR">
              <a:effectLst>
                <a:outerShdw blurRad="38100" dist="38100" dir="2700000" algn="tl">
                  <a:srgbClr val="000000">
                    <a:alpha val="43137"/>
                  </a:srgbClr>
                </a:outerShdw>
              </a:effectLst>
            </a:endParaRPr>
          </a:p>
        </p:txBody>
      </p:sp>
      <p:sp>
        <p:nvSpPr>
          <p:cNvPr id="23" name="Line 43"/>
          <p:cNvSpPr>
            <a:spLocks noChangeShapeType="1"/>
          </p:cNvSpPr>
          <p:nvPr/>
        </p:nvSpPr>
        <p:spPr bwMode="auto">
          <a:xfrm>
            <a:off x="6372200" y="3212976"/>
            <a:ext cx="791344" cy="0"/>
          </a:xfrm>
          <a:prstGeom prst="line">
            <a:avLst/>
          </a:prstGeom>
          <a:noFill/>
          <a:ln w="44450">
            <a:solidFill>
              <a:srgbClr val="3366FF"/>
            </a:solidFill>
            <a:round/>
            <a:headEnd type="none" w="sm" len="sm"/>
            <a:tailEnd type="triangle" w="lg" len="lg"/>
          </a:ln>
          <a:effectLst/>
        </p:spPr>
        <p:txBody>
          <a:bodyPr/>
          <a:lstStyle/>
          <a:p>
            <a:pPr>
              <a:defRPr/>
            </a:pPr>
            <a:endParaRPr lang="tr-TR">
              <a:effectLst>
                <a:outerShdw blurRad="38100" dist="38100" dir="2700000" algn="tl">
                  <a:srgbClr val="000000">
                    <a:alpha val="43137"/>
                  </a:srgbClr>
                </a:outerShdw>
              </a:effectLst>
            </a:endParaRPr>
          </a:p>
        </p:txBody>
      </p:sp>
      <p:sp>
        <p:nvSpPr>
          <p:cNvPr id="24" name="Text Box 44"/>
          <p:cNvSpPr txBox="1">
            <a:spLocks noChangeArrowheads="1"/>
          </p:cNvSpPr>
          <p:nvPr/>
        </p:nvSpPr>
        <p:spPr bwMode="auto">
          <a:xfrm>
            <a:off x="7164288" y="4005064"/>
            <a:ext cx="2016224" cy="400110"/>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tr-TR" sz="2000" b="1" dirty="0">
                <a:effectLst>
                  <a:outerShdw blurRad="38100" dist="38100" dir="2700000" algn="tl">
                    <a:srgbClr val="C0C0C0"/>
                  </a:outerShdw>
                </a:effectLst>
                <a:latin typeface="Comic Sans MS" pitchFamily="66" charset="0"/>
              </a:rPr>
              <a:t>Kalfalık Sınavı</a:t>
            </a:r>
          </a:p>
        </p:txBody>
      </p:sp>
      <p:sp>
        <p:nvSpPr>
          <p:cNvPr id="25" name="Text Box 45"/>
          <p:cNvSpPr txBox="1">
            <a:spLocks noChangeArrowheads="1"/>
          </p:cNvSpPr>
          <p:nvPr/>
        </p:nvSpPr>
        <p:spPr bwMode="auto">
          <a:xfrm>
            <a:off x="7164289" y="2970022"/>
            <a:ext cx="2088231" cy="400110"/>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tr-TR" sz="2000" b="1" dirty="0">
                <a:effectLst>
                  <a:outerShdw blurRad="38100" dist="38100" dir="2700000" algn="tl">
                    <a:srgbClr val="C0C0C0"/>
                  </a:outerShdw>
                </a:effectLst>
                <a:latin typeface="Comic Sans MS" pitchFamily="66" charset="0"/>
              </a:rPr>
              <a:t>Ustalık Sınavı</a:t>
            </a:r>
          </a:p>
        </p:txBody>
      </p:sp>
      <p:sp>
        <p:nvSpPr>
          <p:cNvPr id="26" name="Line 46"/>
          <p:cNvSpPr>
            <a:spLocks noChangeShapeType="1"/>
          </p:cNvSpPr>
          <p:nvPr/>
        </p:nvSpPr>
        <p:spPr bwMode="auto">
          <a:xfrm flipV="1">
            <a:off x="4140200" y="5387974"/>
            <a:ext cx="0" cy="417289"/>
          </a:xfrm>
          <a:prstGeom prst="line">
            <a:avLst/>
          </a:prstGeom>
          <a:noFill/>
          <a:ln w="44450">
            <a:solidFill>
              <a:srgbClr val="000080"/>
            </a:solidFill>
            <a:round/>
            <a:headEnd type="none" w="sm" len="sm"/>
            <a:tailEnd type="triangle" w="lg" len="lg"/>
          </a:ln>
          <a:effectLst/>
        </p:spPr>
        <p:txBody>
          <a:bodyPr/>
          <a:lstStyle/>
          <a:p>
            <a:pPr>
              <a:defRPr/>
            </a:pPr>
            <a:endParaRPr lang="tr-TR">
              <a:effectLst>
                <a:outerShdw blurRad="38100" dist="38100" dir="2700000" algn="tl">
                  <a:srgbClr val="000000">
                    <a:alpha val="43137"/>
                  </a:srgbClr>
                </a:outerShdw>
              </a:effectLst>
            </a:endParaRPr>
          </a:p>
        </p:txBody>
      </p:sp>
      <p:sp>
        <p:nvSpPr>
          <p:cNvPr id="27" name="Line 47"/>
          <p:cNvSpPr>
            <a:spLocks noChangeShapeType="1"/>
          </p:cNvSpPr>
          <p:nvPr/>
        </p:nvSpPr>
        <p:spPr bwMode="auto">
          <a:xfrm flipV="1">
            <a:off x="4140200" y="4019550"/>
            <a:ext cx="0" cy="358775"/>
          </a:xfrm>
          <a:prstGeom prst="line">
            <a:avLst/>
          </a:prstGeom>
          <a:noFill/>
          <a:ln w="44450">
            <a:solidFill>
              <a:srgbClr val="000080"/>
            </a:solidFill>
            <a:round/>
            <a:headEnd type="none" w="sm" len="sm"/>
            <a:tailEnd type="triangle" w="lg" len="lg"/>
          </a:ln>
          <a:effectLst/>
        </p:spPr>
        <p:txBody>
          <a:bodyPr/>
          <a:lstStyle/>
          <a:p>
            <a:pPr>
              <a:defRPr/>
            </a:pPr>
            <a:endParaRPr lang="tr-TR">
              <a:effectLst>
                <a:outerShdw blurRad="38100" dist="38100" dir="2700000" algn="tl">
                  <a:srgbClr val="000000">
                    <a:alpha val="43137"/>
                  </a:srgbClr>
                </a:outerShdw>
              </a:effectLst>
            </a:endParaRPr>
          </a:p>
        </p:txBody>
      </p:sp>
      <p:sp>
        <p:nvSpPr>
          <p:cNvPr id="28" name="Line 50"/>
          <p:cNvSpPr>
            <a:spLocks noChangeShapeType="1"/>
          </p:cNvSpPr>
          <p:nvPr/>
        </p:nvSpPr>
        <p:spPr bwMode="auto">
          <a:xfrm flipV="1">
            <a:off x="4140200" y="3011488"/>
            <a:ext cx="0" cy="430212"/>
          </a:xfrm>
          <a:prstGeom prst="line">
            <a:avLst/>
          </a:prstGeom>
          <a:noFill/>
          <a:ln w="44450">
            <a:solidFill>
              <a:srgbClr val="000080"/>
            </a:solidFill>
            <a:round/>
            <a:headEnd type="none" w="sm" len="sm"/>
            <a:tailEnd type="triangle" w="lg" len="lg"/>
          </a:ln>
          <a:effectLst/>
        </p:spPr>
        <p:txBody>
          <a:bodyPr/>
          <a:lstStyle/>
          <a:p>
            <a:pPr>
              <a:defRPr/>
            </a:pPr>
            <a:endParaRPr lang="tr-TR">
              <a:effectLst>
                <a:outerShdw blurRad="38100" dist="38100" dir="2700000" algn="tl">
                  <a:srgbClr val="000000">
                    <a:alpha val="43137"/>
                  </a:srgbClr>
                </a:outerShdw>
              </a:effectLst>
            </a:endParaRPr>
          </a:p>
        </p:txBody>
      </p:sp>
      <p:sp>
        <p:nvSpPr>
          <p:cNvPr id="29" name="Line 51"/>
          <p:cNvSpPr>
            <a:spLocks noChangeShapeType="1"/>
          </p:cNvSpPr>
          <p:nvPr/>
        </p:nvSpPr>
        <p:spPr bwMode="auto">
          <a:xfrm flipV="1">
            <a:off x="4140200" y="1931988"/>
            <a:ext cx="0" cy="503237"/>
          </a:xfrm>
          <a:prstGeom prst="line">
            <a:avLst/>
          </a:prstGeom>
          <a:noFill/>
          <a:ln w="44450">
            <a:solidFill>
              <a:srgbClr val="000080"/>
            </a:solidFill>
            <a:round/>
            <a:headEnd type="none" w="sm" len="sm"/>
            <a:tailEnd type="triangle" w="lg" len="lg"/>
          </a:ln>
          <a:effectLst/>
        </p:spPr>
        <p:txBody>
          <a:bodyPr/>
          <a:lstStyle/>
          <a:p>
            <a:pPr>
              <a:defRPr/>
            </a:pPr>
            <a:endParaRPr lang="tr-TR">
              <a:effectLst>
                <a:outerShdw blurRad="38100" dist="38100" dir="2700000" algn="tl">
                  <a:srgbClr val="000000">
                    <a:alpha val="43137"/>
                  </a:srgbClr>
                </a:outerShdw>
              </a:effectLst>
            </a:endParaRPr>
          </a:p>
        </p:txBody>
      </p:sp>
      <p:sp>
        <p:nvSpPr>
          <p:cNvPr id="30" name="Rectangle 52"/>
          <p:cNvSpPr>
            <a:spLocks noChangeArrowheads="1"/>
          </p:cNvSpPr>
          <p:nvPr/>
        </p:nvSpPr>
        <p:spPr bwMode="auto">
          <a:xfrm>
            <a:off x="609600" y="1699383"/>
            <a:ext cx="649288" cy="4968875"/>
          </a:xfrm>
          <a:prstGeom prst="rect">
            <a:avLst/>
          </a:prstGeom>
          <a:solidFill>
            <a:srgbClr val="FFCC99"/>
          </a:solidFill>
          <a:ln w="12700">
            <a:miter lim="800000"/>
            <a:headEnd type="none" w="sm" len="sm"/>
            <a:tailEnd type="none" w="sm" len="sm"/>
          </a:ln>
          <a:effectLst/>
          <a:scene3d>
            <a:camera prst="legacyObliqueTopRight"/>
            <a:lightRig rig="legacyFlat3" dir="b"/>
          </a:scene3d>
          <a:sp3d extrusionH="430200" prstMaterial="legacyMatte">
            <a:bevelT w="13500" h="13500" prst="angle"/>
            <a:bevelB w="13500" h="13500" prst="angle"/>
            <a:extrusionClr>
              <a:srgbClr val="FFCC99"/>
            </a:extrusionClr>
          </a:sp3d>
        </p:spPr>
        <p:txBody>
          <a:bodyPr wrap="none" anchor="ctr">
            <a:flatTx/>
          </a:bodyPr>
          <a:lstStyle/>
          <a:p>
            <a:pPr>
              <a:defRPr/>
            </a:pPr>
            <a:endParaRPr lang="tr-TR">
              <a:effectLst>
                <a:outerShdw blurRad="38100" dist="38100" dir="2700000" algn="tl">
                  <a:srgbClr val="000000">
                    <a:alpha val="43137"/>
                  </a:srgbClr>
                </a:outerShdw>
              </a:effectLst>
            </a:endParaRPr>
          </a:p>
        </p:txBody>
      </p:sp>
      <p:sp>
        <p:nvSpPr>
          <p:cNvPr id="31" name="Text Box 53"/>
          <p:cNvSpPr txBox="1">
            <a:spLocks noChangeArrowheads="1"/>
          </p:cNvSpPr>
          <p:nvPr/>
        </p:nvSpPr>
        <p:spPr bwMode="auto">
          <a:xfrm>
            <a:off x="759030" y="1663055"/>
            <a:ext cx="291133" cy="5078313"/>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tr-TR" sz="1200" b="1" dirty="0">
                <a:solidFill>
                  <a:srgbClr val="FF0000"/>
                </a:solidFill>
                <a:effectLst>
                  <a:outerShdw blurRad="38100" dist="38100" dir="2700000" algn="tl">
                    <a:srgbClr val="C0C0C0"/>
                  </a:outerShdw>
                </a:effectLst>
                <a:latin typeface="Comic Sans MS" pitchFamily="66" charset="0"/>
              </a:rPr>
              <a:t>MESLEKİ</a:t>
            </a:r>
          </a:p>
          <a:p>
            <a:pPr>
              <a:spcBef>
                <a:spcPct val="50000"/>
              </a:spcBef>
              <a:defRPr/>
            </a:pPr>
            <a:endParaRPr lang="tr-TR" sz="1200" b="1" dirty="0">
              <a:solidFill>
                <a:srgbClr val="FF0000"/>
              </a:solidFill>
              <a:effectLst>
                <a:outerShdw blurRad="38100" dist="38100" dir="2700000" algn="tl">
                  <a:srgbClr val="C0C0C0"/>
                </a:outerShdw>
              </a:effectLst>
              <a:latin typeface="Comic Sans MS" pitchFamily="66" charset="0"/>
            </a:endParaRPr>
          </a:p>
          <a:p>
            <a:pPr>
              <a:spcBef>
                <a:spcPct val="50000"/>
              </a:spcBef>
              <a:defRPr/>
            </a:pPr>
            <a:r>
              <a:rPr lang="tr-TR" sz="1200" b="1" dirty="0">
                <a:solidFill>
                  <a:srgbClr val="FF0000"/>
                </a:solidFill>
                <a:effectLst>
                  <a:outerShdw blurRad="38100" dist="38100" dir="2700000" algn="tl">
                    <a:srgbClr val="C0C0C0"/>
                  </a:outerShdw>
                </a:effectLst>
                <a:latin typeface="Comic Sans MS" pitchFamily="66" charset="0"/>
              </a:rPr>
              <a:t>E  Ğ  İ  T  İ M</a:t>
            </a:r>
          </a:p>
          <a:p>
            <a:pPr>
              <a:spcBef>
                <a:spcPct val="50000"/>
              </a:spcBef>
              <a:defRPr/>
            </a:pPr>
            <a:endParaRPr lang="tr-TR" sz="1200" b="1" dirty="0">
              <a:solidFill>
                <a:srgbClr val="FF0000"/>
              </a:solidFill>
              <a:effectLst>
                <a:outerShdw blurRad="38100" dist="38100" dir="2700000" algn="tl">
                  <a:srgbClr val="C0C0C0"/>
                </a:outerShdw>
              </a:effectLst>
              <a:latin typeface="Comic Sans MS" pitchFamily="66" charset="0"/>
            </a:endParaRPr>
          </a:p>
          <a:p>
            <a:pPr>
              <a:spcBef>
                <a:spcPct val="50000"/>
              </a:spcBef>
              <a:defRPr/>
            </a:pPr>
            <a:r>
              <a:rPr lang="tr-TR" sz="1200" b="1" dirty="0">
                <a:solidFill>
                  <a:srgbClr val="FF0000"/>
                </a:solidFill>
                <a:effectLst>
                  <a:outerShdw blurRad="38100" dist="38100" dir="2700000" algn="tl">
                    <a:srgbClr val="C0C0C0"/>
                  </a:outerShdw>
                </a:effectLst>
                <a:latin typeface="Comic Sans MS" pitchFamily="66" charset="0"/>
              </a:rPr>
              <a:t>MERKEZLERİ</a:t>
            </a:r>
          </a:p>
        </p:txBody>
      </p:sp>
      <p:sp>
        <p:nvSpPr>
          <p:cNvPr id="32" name="31 Metin kutusu"/>
          <p:cNvSpPr txBox="1"/>
          <p:nvPr/>
        </p:nvSpPr>
        <p:spPr>
          <a:xfrm>
            <a:off x="5148064" y="4715852"/>
            <a:ext cx="2088232" cy="369332"/>
          </a:xfrm>
          <a:prstGeom prst="rect">
            <a:avLst/>
          </a:prstGeom>
          <a:noFill/>
        </p:spPr>
        <p:txBody>
          <a:bodyPr wrap="square" rtlCol="0">
            <a:spAutoFit/>
          </a:bodyPr>
          <a:lstStyle/>
          <a:p>
            <a:r>
              <a:rPr lang="tr-TR" b="1" dirty="0"/>
              <a:t>Eğitim süresi 3 yıl</a:t>
            </a:r>
          </a:p>
        </p:txBody>
      </p:sp>
      <p:sp>
        <p:nvSpPr>
          <p:cNvPr id="34" name="33 Metin kutusu"/>
          <p:cNvSpPr txBox="1"/>
          <p:nvPr/>
        </p:nvSpPr>
        <p:spPr>
          <a:xfrm>
            <a:off x="4499992" y="2008228"/>
            <a:ext cx="4266777" cy="369332"/>
          </a:xfrm>
          <a:prstGeom prst="rect">
            <a:avLst/>
          </a:prstGeom>
          <a:noFill/>
        </p:spPr>
        <p:txBody>
          <a:bodyPr wrap="square" rtlCol="0">
            <a:spAutoFit/>
          </a:bodyPr>
          <a:lstStyle/>
          <a:p>
            <a:r>
              <a:rPr lang="tr-TR" b="1" dirty="0"/>
              <a:t>40 saatlik iş pedagojisi kursu + sınav</a:t>
            </a:r>
          </a:p>
        </p:txBody>
      </p:sp>
      <p:sp>
        <p:nvSpPr>
          <p:cNvPr id="35" name="Text Box 14"/>
          <p:cNvSpPr txBox="1">
            <a:spLocks noChangeArrowheads="1"/>
          </p:cNvSpPr>
          <p:nvPr/>
        </p:nvSpPr>
        <p:spPr bwMode="auto">
          <a:xfrm>
            <a:off x="1835423" y="5986739"/>
            <a:ext cx="5041354" cy="707886"/>
          </a:xfrm>
          <a:prstGeom prst="rect">
            <a:avLst/>
          </a:prstGeom>
          <a:noFill/>
          <a:ln w="12700">
            <a:noFill/>
            <a:miter lim="800000"/>
            <a:headEnd type="none" w="sm" len="sm"/>
            <a:tailEnd type="none" w="sm" len="sm"/>
          </a:ln>
          <a:effectLst/>
        </p:spPr>
        <p:txBody>
          <a:bodyPr wrap="square">
            <a:spAutoFit/>
          </a:bodyPr>
          <a:lstStyle/>
          <a:p>
            <a:pPr algn="ctr">
              <a:spcBef>
                <a:spcPct val="50000"/>
              </a:spcBef>
              <a:defRPr/>
            </a:pPr>
            <a:r>
              <a:rPr lang="tr-TR" sz="2000" dirty="0">
                <a:effectLst>
                  <a:outerShdw blurRad="38100" dist="38100" dir="2700000" algn="tl">
                    <a:srgbClr val="C0C0C0"/>
                  </a:outerShdw>
                </a:effectLst>
                <a:latin typeface="Comic Sans MS" pitchFamily="66" charset="0"/>
              </a:rPr>
              <a:t>ORTAOKUL-İMAM HATİP ORTAOKULU- İLKÖĞRETİM MEZUNU</a:t>
            </a:r>
          </a:p>
        </p:txBody>
      </p:sp>
      <p:sp>
        <p:nvSpPr>
          <p:cNvPr id="38" name="31 Metin kutusu"/>
          <p:cNvSpPr txBox="1"/>
          <p:nvPr/>
        </p:nvSpPr>
        <p:spPr>
          <a:xfrm>
            <a:off x="5148064" y="3610400"/>
            <a:ext cx="2088232" cy="369332"/>
          </a:xfrm>
          <a:prstGeom prst="rect">
            <a:avLst/>
          </a:prstGeom>
          <a:noFill/>
        </p:spPr>
        <p:txBody>
          <a:bodyPr wrap="square" rtlCol="0">
            <a:spAutoFit/>
          </a:bodyPr>
          <a:lstStyle/>
          <a:p>
            <a:r>
              <a:rPr lang="tr-TR" b="1" dirty="0"/>
              <a:t>Eğitim süresi 1 yıl</a:t>
            </a:r>
          </a:p>
        </p:txBody>
      </p:sp>
    </p:spTree>
    <p:extLst>
      <p:ext uri="{BB962C8B-B14F-4D97-AF65-F5344CB8AC3E}">
        <p14:creationId xmlns:p14="http://schemas.microsoft.com/office/powerpoint/2010/main" val="2385723819"/>
      </p:ext>
    </p:extLst>
  </p:cSld>
  <p:clrMapOvr>
    <a:masterClrMapping/>
  </p:clrMapOvr>
  <p:transition>
    <p:pull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30376" y="476672"/>
            <a:ext cx="9174376" cy="720080"/>
          </a:xfrm>
        </p:spPr>
        <p:txBody>
          <a:bodyPr>
            <a:noAutofit/>
          </a:bodyPr>
          <a:lstStyle/>
          <a:p>
            <a:pPr algn="ctr"/>
            <a:r>
              <a:rPr lang="tr-TR" sz="4800" b="1" dirty="0">
                <a:solidFill>
                  <a:srgbClr val="FF0000"/>
                </a:solidFill>
                <a:effectLst/>
                <a:latin typeface="Times New Roman" pitchFamily="18" charset="0"/>
                <a:cs typeface="Times New Roman" pitchFamily="18" charset="0"/>
              </a:rPr>
              <a:t>KAYIT KABUL</a:t>
            </a:r>
            <a:endParaRPr lang="tr-TR" sz="4800" b="1" dirty="0">
              <a:solidFill>
                <a:srgbClr val="FF0000"/>
              </a:solidFill>
              <a:latin typeface="Times New Roman" pitchFamily="18" charset="0"/>
              <a:cs typeface="Times New Roman" pitchFamily="18" charset="0"/>
            </a:endParaRPr>
          </a:p>
        </p:txBody>
      </p:sp>
      <p:sp>
        <p:nvSpPr>
          <p:cNvPr id="78851" name="Rectangle 3"/>
          <p:cNvSpPr>
            <a:spLocks noGrp="1" noChangeArrowheads="1"/>
          </p:cNvSpPr>
          <p:nvPr>
            <p:ph type="body" idx="1"/>
          </p:nvPr>
        </p:nvSpPr>
        <p:spPr>
          <a:xfrm>
            <a:off x="4048" y="2996952"/>
            <a:ext cx="9144000" cy="1512168"/>
          </a:xfrm>
        </p:spPr>
        <p:txBody>
          <a:bodyPr>
            <a:noAutofit/>
          </a:bodyPr>
          <a:lstStyle/>
          <a:p>
            <a:r>
              <a:rPr lang="tr-TR" sz="3000" dirty="0">
                <a:solidFill>
                  <a:srgbClr val="002060"/>
                </a:solidFill>
                <a:latin typeface="Times New Roman" pitchFamily="18" charset="0"/>
                <a:cs typeface="Times New Roman" pitchFamily="18" charset="0"/>
              </a:rPr>
              <a:t>İLKÖĞRETİM MEZUNU OLMAK ŞARTIYLA </a:t>
            </a:r>
            <a:r>
              <a:rPr lang="tr-TR" sz="3000" dirty="0">
                <a:solidFill>
                  <a:srgbClr val="002060"/>
                </a:solidFill>
                <a:effectLst/>
                <a:latin typeface="Times New Roman" pitchFamily="18" charset="0"/>
                <a:cs typeface="Times New Roman" pitchFamily="18" charset="0"/>
              </a:rPr>
              <a:t>14 yaşını bitirmiş  15’den gün  almış  öğrenciler kayıt yaptırabilirler.</a:t>
            </a:r>
          </a:p>
        </p:txBody>
      </p:sp>
    </p:spTree>
    <p:extLst>
      <p:ext uri="{BB962C8B-B14F-4D97-AF65-F5344CB8AC3E}">
        <p14:creationId xmlns:p14="http://schemas.microsoft.com/office/powerpoint/2010/main" val="213703175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696" y="260648"/>
            <a:ext cx="9166696" cy="692696"/>
          </a:xfrm>
        </p:spPr>
        <p:txBody>
          <a:bodyPr/>
          <a:lstStyle/>
          <a:p>
            <a:pPr algn="ctr"/>
            <a:r>
              <a:rPr lang="tr-TR" b="1" dirty="0">
                <a:solidFill>
                  <a:srgbClr val="FF0000"/>
                </a:solidFill>
                <a:effectLst/>
                <a:latin typeface="Times New Roman" pitchFamily="18" charset="0"/>
                <a:cs typeface="Times New Roman" pitchFamily="18" charset="0"/>
              </a:rPr>
              <a:t>SÖZLEŞME YAPILMASI</a:t>
            </a:r>
            <a:endParaRPr lang="tr-TR" b="1" dirty="0">
              <a:solidFill>
                <a:srgbClr val="FF0000"/>
              </a:solidFill>
              <a:latin typeface="Times New Roman" pitchFamily="18" charset="0"/>
              <a:cs typeface="Times New Roman" pitchFamily="18" charset="0"/>
            </a:endParaRPr>
          </a:p>
        </p:txBody>
      </p:sp>
      <p:sp>
        <p:nvSpPr>
          <p:cNvPr id="3" name="İçerik Yer Tutucusu 2"/>
          <p:cNvSpPr>
            <a:spLocks noGrp="1"/>
          </p:cNvSpPr>
          <p:nvPr>
            <p:ph idx="1"/>
          </p:nvPr>
        </p:nvSpPr>
        <p:spPr>
          <a:xfrm>
            <a:off x="251520" y="2133600"/>
            <a:ext cx="8892480" cy="3383632"/>
          </a:xfrm>
        </p:spPr>
        <p:txBody>
          <a:bodyPr>
            <a:noAutofit/>
          </a:bodyPr>
          <a:lstStyle/>
          <a:p>
            <a:pPr algn="just"/>
            <a:r>
              <a:rPr lang="tr-TR" sz="4000" b="1" dirty="0">
                <a:solidFill>
                  <a:srgbClr val="7030A0"/>
                </a:solidFill>
                <a:effectLst/>
                <a:latin typeface="Times New Roman" pitchFamily="18" charset="0"/>
                <a:cs typeface="Times New Roman" pitchFamily="18" charset="0"/>
              </a:rPr>
              <a:t>İş yeri sahibi, okul yönetimi, </a:t>
            </a:r>
            <a:r>
              <a:rPr lang="tr-TR" sz="4000" b="1" dirty="0">
                <a:solidFill>
                  <a:srgbClr val="7030A0"/>
                </a:solidFill>
                <a:latin typeface="Times New Roman" pitchFamily="18" charset="0"/>
                <a:cs typeface="Times New Roman" pitchFamily="18" charset="0"/>
              </a:rPr>
              <a:t>ve öğrenci </a:t>
            </a:r>
            <a:r>
              <a:rPr lang="tr-TR" sz="4000" b="1" dirty="0">
                <a:solidFill>
                  <a:srgbClr val="7030A0"/>
                </a:solidFill>
                <a:effectLst/>
                <a:latin typeface="Times New Roman" pitchFamily="18" charset="0"/>
                <a:cs typeface="Times New Roman" pitchFamily="18" charset="0"/>
              </a:rPr>
              <a:t>velisi veya vasisi veya reşit ise kendisi ile; işletmelerde mesleki eğitime başlamadan önce, yazılı sözleşmesi yapılır.</a:t>
            </a:r>
          </a:p>
          <a:p>
            <a:pPr marL="0" indent="0" algn="just">
              <a:buNone/>
            </a:pPr>
            <a:r>
              <a:rPr lang="tr-TR" sz="4000" b="1" dirty="0">
                <a:solidFill>
                  <a:srgbClr val="7030A0"/>
                </a:solidFill>
                <a:effectLst/>
                <a:latin typeface="Times New Roman" pitchFamily="18" charset="0"/>
                <a:cs typeface="Times New Roman" pitchFamily="18" charset="0"/>
              </a:rPr>
              <a:t> </a:t>
            </a:r>
          </a:p>
          <a:p>
            <a:pPr algn="just"/>
            <a:endParaRPr lang="tr-TR" sz="40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1847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0" y="0"/>
            <a:ext cx="9144000" cy="764704"/>
          </a:xfrm>
        </p:spPr>
        <p:txBody>
          <a:bodyPr/>
          <a:lstStyle/>
          <a:p>
            <a:pPr algn="ctr"/>
            <a:r>
              <a:rPr lang="tr-TR" b="1" dirty="0">
                <a:solidFill>
                  <a:srgbClr val="C00000"/>
                </a:solidFill>
                <a:effectLst/>
                <a:latin typeface="Times New Roman" panose="02020603050405020304" pitchFamily="18" charset="0"/>
                <a:cs typeface="Times New Roman" panose="02020603050405020304" pitchFamily="18" charset="0"/>
              </a:rPr>
              <a:t>Usta Öğretici </a:t>
            </a:r>
            <a:r>
              <a:rPr lang="tr-TR" b="1" dirty="0">
                <a:solidFill>
                  <a:srgbClr val="C00000"/>
                </a:solidFill>
                <a:latin typeface="Times New Roman" panose="02020603050405020304" pitchFamily="18" charset="0"/>
                <a:cs typeface="Times New Roman" panose="02020603050405020304" pitchFamily="18" charset="0"/>
              </a:rPr>
              <a:t>B</a:t>
            </a:r>
            <a:r>
              <a:rPr lang="tr-TR" b="1" dirty="0">
                <a:solidFill>
                  <a:srgbClr val="C00000"/>
                </a:solidFill>
                <a:effectLst/>
                <a:latin typeface="Times New Roman" panose="02020603050405020304" pitchFamily="18" charset="0"/>
                <a:cs typeface="Times New Roman" panose="02020603050405020304" pitchFamily="18" charset="0"/>
              </a:rPr>
              <a:t>ulundurma </a:t>
            </a:r>
            <a:r>
              <a:rPr lang="tr-TR" b="1" dirty="0">
                <a:solidFill>
                  <a:srgbClr val="C00000"/>
                </a:solidFill>
                <a:latin typeface="Times New Roman" panose="02020603050405020304" pitchFamily="18" charset="0"/>
                <a:cs typeface="Times New Roman" panose="02020603050405020304" pitchFamily="18" charset="0"/>
              </a:rPr>
              <a:t>Ş</a:t>
            </a:r>
            <a:r>
              <a:rPr lang="tr-TR" b="1" dirty="0">
                <a:solidFill>
                  <a:srgbClr val="C00000"/>
                </a:solidFill>
                <a:effectLst/>
                <a:latin typeface="Times New Roman" panose="02020603050405020304" pitchFamily="18" charset="0"/>
                <a:cs typeface="Times New Roman" panose="02020603050405020304" pitchFamily="18" charset="0"/>
              </a:rPr>
              <a:t>artı</a:t>
            </a:r>
            <a:endParaRPr lang="tr-TR" b="1" dirty="0">
              <a:solidFill>
                <a:srgbClr val="C00000"/>
              </a:solidFill>
              <a:latin typeface="Times New Roman" panose="02020603050405020304" pitchFamily="18" charset="0"/>
              <a:cs typeface="Times New Roman" panose="02020603050405020304" pitchFamily="18" charset="0"/>
            </a:endParaRPr>
          </a:p>
        </p:txBody>
      </p:sp>
      <p:sp>
        <p:nvSpPr>
          <p:cNvPr id="3" name="İçerik Yer Tutucusu 2"/>
          <p:cNvSpPr>
            <a:spLocks noGrp="1"/>
          </p:cNvSpPr>
          <p:nvPr>
            <p:ph idx="1"/>
          </p:nvPr>
        </p:nvSpPr>
        <p:spPr>
          <a:xfrm>
            <a:off x="0" y="1700808"/>
            <a:ext cx="9108504" cy="4464496"/>
          </a:xfrm>
        </p:spPr>
        <p:txBody>
          <a:bodyPr>
            <a:noAutofit/>
          </a:bodyPr>
          <a:lstStyle/>
          <a:p>
            <a:pPr algn="just"/>
            <a:r>
              <a:rPr lang="tr-TR" sz="2800" dirty="0">
                <a:solidFill>
                  <a:srgbClr val="002060"/>
                </a:solidFill>
                <a:effectLst/>
                <a:latin typeface="Times New Roman" pitchFamily="18" charset="0"/>
                <a:cs typeface="Times New Roman" pitchFamily="18" charset="0"/>
              </a:rPr>
              <a:t>Ustalık belgesi olanlar, 40 saatlik iş pedagojisi kursunu tamamlayarak usta öğreticilik belgesi/iş pedagojisi eğitimi bitirme belgesi düzenlenir.</a:t>
            </a:r>
          </a:p>
          <a:p>
            <a:pPr algn="just">
              <a:buNone/>
            </a:pPr>
            <a:endParaRPr lang="tr-TR" sz="2800" dirty="0">
              <a:solidFill>
                <a:srgbClr val="002060"/>
              </a:solidFill>
              <a:effectLst/>
              <a:latin typeface="Times New Roman" pitchFamily="18" charset="0"/>
              <a:cs typeface="Times New Roman" pitchFamily="18" charset="0"/>
            </a:endParaRPr>
          </a:p>
          <a:p>
            <a:pPr algn="just"/>
            <a:r>
              <a:rPr lang="tr-TR" sz="2800" dirty="0">
                <a:solidFill>
                  <a:srgbClr val="002060"/>
                </a:solidFill>
                <a:effectLst/>
                <a:latin typeface="Times New Roman" pitchFamily="18" charset="0"/>
                <a:cs typeface="Times New Roman" pitchFamily="18" charset="0"/>
              </a:rPr>
              <a:t>İşletmelerde meslek eğitimi, staj, beceri eğitimi uygulamaları için; işyerinde  usta öğretici bulunması şarttır. </a:t>
            </a:r>
          </a:p>
          <a:p>
            <a:pPr algn="just">
              <a:buNone/>
            </a:pPr>
            <a:endParaRPr lang="tr-TR" sz="2800" dirty="0">
              <a:solidFill>
                <a:srgbClr val="002060"/>
              </a:solidFill>
              <a:effectLst/>
              <a:latin typeface="Times New Roman" pitchFamily="18" charset="0"/>
              <a:cs typeface="Times New Roman" pitchFamily="18" charset="0"/>
            </a:endParaRPr>
          </a:p>
          <a:p>
            <a:pPr algn="just"/>
            <a:r>
              <a:rPr lang="tr-TR" sz="2800" dirty="0">
                <a:solidFill>
                  <a:srgbClr val="002060"/>
                </a:solidFill>
                <a:effectLst/>
                <a:latin typeface="Times New Roman" pitchFamily="18" charset="0"/>
                <a:cs typeface="Times New Roman" pitchFamily="18" charset="0"/>
              </a:rPr>
              <a:t>40  stajyer  öğrenci için 1 usta öğretici görevlendirilir.</a:t>
            </a:r>
          </a:p>
        </p:txBody>
      </p:sp>
    </p:spTree>
    <p:extLst>
      <p:ext uri="{BB962C8B-B14F-4D97-AF65-F5344CB8AC3E}">
        <p14:creationId xmlns:p14="http://schemas.microsoft.com/office/powerpoint/2010/main" val="849010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0" y="0"/>
            <a:ext cx="9144000" cy="692696"/>
          </a:xfrm>
        </p:spPr>
        <p:txBody>
          <a:bodyPr>
            <a:normAutofit/>
          </a:bodyPr>
          <a:lstStyle/>
          <a:p>
            <a:pPr algn="ctr"/>
            <a:r>
              <a:rPr lang="tr-TR" b="1" dirty="0">
                <a:solidFill>
                  <a:srgbClr val="FF0000"/>
                </a:solidFill>
                <a:latin typeface="Times New Roman" pitchFamily="18" charset="0"/>
                <a:cs typeface="Times New Roman" pitchFamily="18" charset="0"/>
              </a:rPr>
              <a:t> İş Dosyası Tutma ve Beceri Sınavı</a:t>
            </a:r>
          </a:p>
        </p:txBody>
      </p:sp>
      <p:sp>
        <p:nvSpPr>
          <p:cNvPr id="3" name="İçerik Yer Tutucusu 2"/>
          <p:cNvSpPr>
            <a:spLocks noGrp="1"/>
          </p:cNvSpPr>
          <p:nvPr>
            <p:ph idx="1"/>
          </p:nvPr>
        </p:nvSpPr>
        <p:spPr>
          <a:xfrm>
            <a:off x="0" y="1700808"/>
            <a:ext cx="9144000" cy="5157192"/>
          </a:xfrm>
        </p:spPr>
        <p:txBody>
          <a:bodyPr>
            <a:normAutofit/>
          </a:bodyPr>
          <a:lstStyle/>
          <a:p>
            <a:r>
              <a:rPr lang="tr-TR" sz="2800" dirty="0">
                <a:solidFill>
                  <a:srgbClr val="7030A0"/>
                </a:solidFill>
                <a:latin typeface="Times New Roman" pitchFamily="18" charset="0"/>
                <a:cs typeface="Times New Roman" pitchFamily="18" charset="0"/>
              </a:rPr>
              <a:t>11. sınıftan itibaren öğrenciler iş dosyası tutmak zorundadır.</a:t>
            </a:r>
          </a:p>
          <a:p>
            <a:r>
              <a:rPr lang="tr-TR" sz="2800" dirty="0">
                <a:solidFill>
                  <a:srgbClr val="7030A0"/>
                </a:solidFill>
                <a:latin typeface="Times New Roman" pitchFamily="18" charset="0"/>
                <a:cs typeface="Times New Roman" pitchFamily="18" charset="0"/>
              </a:rPr>
              <a:t>11. sınıftan itibaren her yıl sonunda öğrenciler beceri sınavına alınır. </a:t>
            </a:r>
          </a:p>
          <a:p>
            <a:r>
              <a:rPr lang="tr-TR" sz="2800" dirty="0">
                <a:solidFill>
                  <a:srgbClr val="7030A0"/>
                </a:solidFill>
                <a:latin typeface="Times New Roman" pitchFamily="18" charset="0"/>
                <a:cs typeface="Times New Roman" pitchFamily="18" charset="0"/>
              </a:rPr>
              <a:t>Beceri sınavında iş dosyasına en fazla 20 puan verilir, beceri sınavı ise 80 puandan değerlendirilir.</a:t>
            </a:r>
          </a:p>
          <a:p>
            <a:r>
              <a:rPr lang="tr-TR" sz="2800" dirty="0">
                <a:solidFill>
                  <a:srgbClr val="7030A0"/>
                </a:solidFill>
                <a:latin typeface="Times New Roman" pitchFamily="18" charset="0"/>
                <a:cs typeface="Times New Roman" pitchFamily="18" charset="0"/>
              </a:rPr>
              <a:t>11. sınıfın sonunda yapılan sınavla kalfalık belgesi verilir.</a:t>
            </a:r>
          </a:p>
          <a:p>
            <a:r>
              <a:rPr lang="tr-TR" sz="2800" dirty="0">
                <a:solidFill>
                  <a:srgbClr val="7030A0"/>
                </a:solidFill>
                <a:latin typeface="Times New Roman" pitchFamily="18" charset="0"/>
                <a:cs typeface="Times New Roman" pitchFamily="18" charset="0"/>
              </a:rPr>
              <a:t>12. sınıfın sonunda yapılan sınavla ustalık belgesi verilir.</a:t>
            </a:r>
          </a:p>
        </p:txBody>
      </p:sp>
    </p:spTree>
    <p:extLst>
      <p:ext uri="{BB962C8B-B14F-4D97-AF65-F5344CB8AC3E}">
        <p14:creationId xmlns:p14="http://schemas.microsoft.com/office/powerpoint/2010/main" val="3929242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ble"/>
          <p:cNvPicPr>
            <a:picLocks noChangeAspect="1"/>
          </p:cNvPicPr>
          <p:nvPr/>
        </p:nvPicPr>
        <p:blipFill>
          <a:blip r:embed="rId2"/>
          <a:stretch>
            <a:fillRect/>
          </a:stretch>
        </p:blipFill>
        <p:spPr>
          <a:xfrm>
            <a:off x="107504" y="1614499"/>
            <a:ext cx="8856984" cy="4496805"/>
          </a:xfrm>
          <a:prstGeom prst="rect">
            <a:avLst/>
          </a:prstGeom>
        </p:spPr>
      </p:pic>
    </p:spTree>
    <p:extLst>
      <p:ext uri="{BB962C8B-B14F-4D97-AF65-F5344CB8AC3E}">
        <p14:creationId xmlns:p14="http://schemas.microsoft.com/office/powerpoint/2010/main" val="3403292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46542" y="1628800"/>
            <a:ext cx="9190542" cy="44644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0238" algn="just" fontAlgn="base">
              <a:lnSpc>
                <a:spcPct val="150000"/>
              </a:lnSpc>
              <a:spcBef>
                <a:spcPts val="1200"/>
              </a:spcBef>
              <a:spcAft>
                <a:spcPct val="0"/>
              </a:spcAft>
              <a:buFont typeface="Wingdings" panose="05000000000000000000" pitchFamily="2" charset="2"/>
              <a:buChar char="Ø"/>
              <a:defRPr/>
            </a:pPr>
            <a:r>
              <a:rPr lang="tr-TR" sz="2200" dirty="0">
                <a:latin typeface="Cambria" panose="02040503050406030204" pitchFamily="18" charset="0"/>
              </a:rPr>
              <a:t>12 yıllık </a:t>
            </a:r>
            <a:r>
              <a:rPr lang="tr-TR" sz="2200" b="1" dirty="0">
                <a:latin typeface="Cambria" panose="02040503050406030204" pitchFamily="18" charset="0"/>
              </a:rPr>
              <a:t>zorunlu eğitim kapsamındadır.</a:t>
            </a:r>
            <a:endParaRPr lang="tr-TR" sz="2200" dirty="0">
              <a:latin typeface="Cambria" panose="02040503050406030204" pitchFamily="18" charset="0"/>
            </a:endParaRPr>
          </a:p>
          <a:p>
            <a:pPr marL="630238" algn="just" fontAlgn="base">
              <a:lnSpc>
                <a:spcPct val="150000"/>
              </a:lnSpc>
              <a:spcBef>
                <a:spcPts val="1200"/>
              </a:spcBef>
              <a:spcAft>
                <a:spcPct val="0"/>
              </a:spcAft>
              <a:buFont typeface="Wingdings" panose="05000000000000000000" pitchFamily="2" charset="2"/>
              <a:buChar char="Ø"/>
              <a:tabLst>
                <a:tab pos="7000875" algn="l"/>
                <a:tab pos="10590213" algn="l"/>
                <a:tab pos="10672763" algn="l"/>
              </a:tabLst>
              <a:defRPr/>
            </a:pPr>
            <a:r>
              <a:rPr lang="tr-TR" sz="2200" dirty="0">
                <a:latin typeface="Cambria" panose="02040503050406030204" pitchFamily="18" charset="0"/>
              </a:rPr>
              <a:t>İşveren tarafından ödenen işletmelerde meslek eğitimi ücretlerinin 3’te 2’si Devlet Bütçesi tarafından karşılanmaktadır.</a:t>
            </a:r>
          </a:p>
          <a:p>
            <a:pPr marL="630238" algn="just" fontAlgn="base">
              <a:lnSpc>
                <a:spcPct val="150000"/>
              </a:lnSpc>
              <a:spcBef>
                <a:spcPts val="1200"/>
              </a:spcBef>
              <a:spcAft>
                <a:spcPct val="0"/>
              </a:spcAft>
              <a:buFont typeface="Wingdings" panose="05000000000000000000" pitchFamily="2" charset="2"/>
              <a:buChar char="Ø"/>
              <a:tabLst>
                <a:tab pos="7000875" algn="l"/>
                <a:tab pos="10590213" algn="l"/>
                <a:tab pos="10672763" algn="l"/>
              </a:tabLst>
              <a:defRPr/>
            </a:pPr>
            <a:r>
              <a:rPr lang="tr-TR" sz="2200" dirty="0">
                <a:latin typeface="Cambria" panose="02040503050406030204" pitchFamily="18" charset="0"/>
              </a:rPr>
              <a:t>Öğrencilerimiz, </a:t>
            </a:r>
            <a:r>
              <a:rPr lang="tr-TR" sz="2200" b="1" dirty="0">
                <a:latin typeface="Cambria" panose="02040503050406030204" pitchFamily="18" charset="0"/>
              </a:rPr>
              <a:t>devletimiz tarafından hastalık, iş kazaları ve meslek hastalıklarına karşı </a:t>
            </a:r>
            <a:r>
              <a:rPr lang="tr-TR" sz="2200" dirty="0">
                <a:latin typeface="Cambria" panose="02040503050406030204" pitchFamily="18" charset="0"/>
              </a:rPr>
              <a:t>sigortalanmaktadır.</a:t>
            </a:r>
          </a:p>
          <a:p>
            <a:pPr marL="630238" algn="just" fontAlgn="base">
              <a:lnSpc>
                <a:spcPct val="150000"/>
              </a:lnSpc>
              <a:spcBef>
                <a:spcPts val="1200"/>
              </a:spcBef>
              <a:spcAft>
                <a:spcPct val="0"/>
              </a:spcAft>
              <a:buFont typeface="Wingdings" panose="05000000000000000000" pitchFamily="2" charset="2"/>
              <a:buChar char="Ø"/>
              <a:tabLst>
                <a:tab pos="7000875" algn="l"/>
                <a:tab pos="10590213" algn="l"/>
                <a:tab pos="10672763" algn="l"/>
              </a:tabLst>
              <a:defRPr/>
            </a:pPr>
            <a:r>
              <a:rPr lang="tr-TR" sz="2200" dirty="0">
                <a:latin typeface="Cambria" panose="02040503050406030204" pitchFamily="18" charset="0"/>
              </a:rPr>
              <a:t>Lise programına devam etmemeleri halinde mezunlar, 4. Seviye Meslek Elemanı (</a:t>
            </a:r>
            <a:r>
              <a:rPr lang="tr-TR" sz="2200" b="1" dirty="0">
                <a:latin typeface="Cambria" panose="02040503050406030204" pitchFamily="18" charset="0"/>
              </a:rPr>
              <a:t>teknisyen)</a:t>
            </a:r>
            <a:r>
              <a:rPr lang="tr-TR" sz="2200" dirty="0">
                <a:latin typeface="Cambria" panose="02040503050406030204" pitchFamily="18" charset="0"/>
              </a:rPr>
              <a:t> unvanı alarak; ustalık belgesi ile istihdamda yerleri almaktadırlar.</a:t>
            </a:r>
          </a:p>
        </p:txBody>
      </p:sp>
      <p:sp>
        <p:nvSpPr>
          <p:cNvPr id="10" name="Title 1"/>
          <p:cNvSpPr txBox="1">
            <a:spLocks/>
          </p:cNvSpPr>
          <p:nvPr/>
        </p:nvSpPr>
        <p:spPr>
          <a:xfrm>
            <a:off x="30481" y="908720"/>
            <a:ext cx="9036496" cy="529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Cambria" panose="02040503050406030204" pitchFamily="18" charset="0"/>
              </a:rPr>
              <a:t>Bu Eğitim Programı;</a:t>
            </a:r>
            <a:endParaRPr lang="en-US" altLang="tr-TR" sz="2800" b="1" dirty="0">
              <a:solidFill>
                <a:schemeClr val="bg1"/>
              </a:solidFill>
              <a:latin typeface="Cambria" panose="02040503050406030204" pitchFamily="18" charset="0"/>
            </a:endParaRPr>
          </a:p>
        </p:txBody>
      </p:sp>
    </p:spTree>
    <p:extLst>
      <p:ext uri="{BB962C8B-B14F-4D97-AF65-F5344CB8AC3E}">
        <p14:creationId xmlns:p14="http://schemas.microsoft.com/office/powerpoint/2010/main" val="1834414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44000" cy="620688"/>
          </a:xfrm>
        </p:spPr>
        <p:txBody>
          <a:bodyPr>
            <a:normAutofit fontScale="90000"/>
          </a:bodyPr>
          <a:lstStyle/>
          <a:p>
            <a:pPr algn="ctr"/>
            <a:r>
              <a:rPr lang="tr-TR" sz="3600" b="1" dirty="0">
                <a:latin typeface="Times New Roman" panose="02020603050405020304" pitchFamily="18" charset="0"/>
                <a:cs typeface="Times New Roman" panose="02020603050405020304" pitchFamily="18" charset="0"/>
              </a:rPr>
              <a:t>DİPLOMA TELAFİ PROGRAMI</a:t>
            </a:r>
          </a:p>
        </p:txBody>
      </p:sp>
      <p:sp>
        <p:nvSpPr>
          <p:cNvPr id="3" name="2 İçerik Yer Tutucusu"/>
          <p:cNvSpPr>
            <a:spLocks noGrp="1"/>
          </p:cNvSpPr>
          <p:nvPr>
            <p:ph idx="1"/>
          </p:nvPr>
        </p:nvSpPr>
        <p:spPr>
          <a:xfrm>
            <a:off x="0" y="1844824"/>
            <a:ext cx="9134411" cy="4389120"/>
          </a:xfrm>
        </p:spPr>
        <p:txBody>
          <a:bodyPr>
            <a:normAutofit/>
          </a:bodyPr>
          <a:lstStyle/>
          <a:p>
            <a:pPr algn="just">
              <a:buFont typeface="Wingdings" pitchFamily="2" charset="2"/>
              <a:buChar char="v"/>
            </a:pPr>
            <a:r>
              <a:rPr lang="tr-TR" sz="2000" b="1" dirty="0">
                <a:latin typeface="Times New Roman" panose="02020603050405020304" pitchFamily="18" charset="0"/>
                <a:cs typeface="Times New Roman" panose="02020603050405020304" pitchFamily="18" charset="0"/>
              </a:rPr>
              <a:t>09.12.2016 tarihli ve 29913 sayılı Resmî Gazetede yayımlanarak yürürlüğe giren ilgi (a) Kanun ile, ilgi (b) ve ilgi (c) Kanunlarda değişiklik yapılmış olup Mesleki Eğitim Merkezleri örgün ve zorunlu eğitim kapsamına alınmıştır.</a:t>
            </a:r>
          </a:p>
          <a:p>
            <a:pPr marL="0" indent="0" algn="just">
              <a:buNone/>
            </a:pPr>
            <a:endParaRPr lang="tr-TR" sz="2000" dirty="0">
              <a:latin typeface="Times New Roman" panose="02020603050405020304" pitchFamily="18" charset="0"/>
              <a:cs typeface="Times New Roman" panose="02020603050405020304" pitchFamily="18" charset="0"/>
            </a:endParaRPr>
          </a:p>
          <a:p>
            <a:pPr algn="just">
              <a:buFont typeface="Wingdings" pitchFamily="2" charset="2"/>
              <a:buChar char="v"/>
            </a:pPr>
            <a:r>
              <a:rPr lang="tr-TR" sz="2000" b="1" dirty="0">
                <a:latin typeface="Times New Roman" panose="02020603050405020304" pitchFamily="18" charset="0"/>
                <a:cs typeface="Times New Roman" panose="02020603050405020304" pitchFamily="18" charset="0"/>
              </a:rPr>
              <a:t>2019-2020 eğitim öğretim yılından itibaren Mesleki Eğitim Merkezlerinde diploma programı kademeli olarak uygulamaya başlanmıştır</a:t>
            </a:r>
          </a:p>
          <a:p>
            <a:pPr marL="0" indent="0" algn="just">
              <a:buNone/>
            </a:pPr>
            <a:endParaRPr lang="tr-TR" sz="2000" dirty="0">
              <a:latin typeface="Times New Roman" panose="02020603050405020304" pitchFamily="18" charset="0"/>
              <a:cs typeface="Times New Roman" panose="02020603050405020304" pitchFamily="18" charset="0"/>
            </a:endParaRPr>
          </a:p>
          <a:p>
            <a:pPr algn="just">
              <a:buFont typeface="Wingdings" pitchFamily="2" charset="2"/>
              <a:buChar char="v"/>
            </a:pPr>
            <a:r>
              <a:rPr lang="tr-TR" sz="2000" b="1" dirty="0">
                <a:latin typeface="Times New Roman" panose="02020603050405020304" pitchFamily="18" charset="0"/>
                <a:cs typeface="Times New Roman" panose="02020603050405020304" pitchFamily="18" charset="0"/>
              </a:rPr>
              <a:t>Millî Eğitim Bakanlığı Mesleki ve Teknik Eğitim Genel Müdürlüğü bünyesinde Ustalık ve Kalfalık Belgesine sahip kişilere yönelik Mesleki Eğitim Merkezi Diploma Telafi Programı, 2020-2021 Eğitim Öğretim Yılında uygulanmaya başlanmıştır.</a:t>
            </a:r>
            <a:endParaRPr lang="tr-TR" sz="2000" dirty="0">
              <a:latin typeface="Times New Roman" panose="02020603050405020304" pitchFamily="18" charset="0"/>
              <a:cs typeface="Times New Roman" panose="02020603050405020304" pitchFamily="18" charset="0"/>
            </a:endParaRPr>
          </a:p>
          <a:p>
            <a:pPr algn="just">
              <a:buNone/>
            </a:pP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367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16" y="0"/>
            <a:ext cx="9142183" cy="548680"/>
          </a:xfrm>
        </p:spPr>
        <p:txBody>
          <a:bodyPr>
            <a:normAutofit fontScale="90000"/>
          </a:bodyPr>
          <a:lstStyle/>
          <a:p>
            <a:pPr algn="ctr"/>
            <a:r>
              <a:rPr lang="tr-TR" sz="3200" b="1" dirty="0">
                <a:latin typeface="Times New Roman" panose="02020603050405020304" pitchFamily="18" charset="0"/>
                <a:cs typeface="Times New Roman" panose="02020603050405020304" pitchFamily="18" charset="0"/>
              </a:rPr>
              <a:t>YARALANACILAR ve KAYIT ŞARTLARI</a:t>
            </a:r>
            <a:endParaRPr lang="tr-TR" sz="3200" dirty="0">
              <a:latin typeface="Times New Roman" panose="02020603050405020304" pitchFamily="18" charset="0"/>
              <a:cs typeface="Times New Roman" panose="02020603050405020304" pitchFamily="18" charset="0"/>
            </a:endParaRPr>
          </a:p>
        </p:txBody>
      </p:sp>
      <p:sp>
        <p:nvSpPr>
          <p:cNvPr id="3" name="2 İçerik Yer Tutucusu"/>
          <p:cNvSpPr>
            <a:spLocks noGrp="1"/>
          </p:cNvSpPr>
          <p:nvPr>
            <p:ph idx="1"/>
          </p:nvPr>
        </p:nvSpPr>
        <p:spPr>
          <a:xfrm>
            <a:off x="-10906" y="2204864"/>
            <a:ext cx="9144000" cy="3168352"/>
          </a:xfrm>
        </p:spPr>
        <p:txBody>
          <a:bodyPr>
            <a:normAutofit/>
          </a:bodyPr>
          <a:lstStyle/>
          <a:p>
            <a:pPr algn="just">
              <a:buFont typeface="Wingdings" pitchFamily="2" charset="2"/>
              <a:buChar char="v"/>
            </a:pPr>
            <a:r>
              <a:rPr lang="tr-TR" sz="2000" b="1" dirty="0">
                <a:latin typeface="Times New Roman" panose="02020603050405020304" pitchFamily="18" charset="0"/>
                <a:cs typeface="Times New Roman" panose="02020603050405020304" pitchFamily="18" charset="0"/>
              </a:rPr>
              <a:t>Ustalık/ Kalfalık Belgesine sahip Ortaokul, İlköğretim Okulu İmam Hatip Ortaokulu veya Açık Ortaokul türlerinden mezunlar ile herhangi bir liseden (Açık Lise türleri dahil) mezun olan, tasdikname ile herhangi bir sınıftan ayrılan veya halen bir lisede öğrenci olan her birey programdan yararlanabilir. </a:t>
            </a:r>
          </a:p>
          <a:p>
            <a:pPr marL="0" indent="0" algn="just">
              <a:buNone/>
            </a:pPr>
            <a:endParaRPr lang="tr-TR" sz="2000" dirty="0">
              <a:latin typeface="Times New Roman" panose="02020603050405020304" pitchFamily="18" charset="0"/>
              <a:cs typeface="Times New Roman" panose="02020603050405020304" pitchFamily="18" charset="0"/>
            </a:endParaRPr>
          </a:p>
          <a:p>
            <a:pPr algn="just">
              <a:buFont typeface="Wingdings" pitchFamily="2" charset="2"/>
              <a:buChar char="v"/>
            </a:pPr>
            <a:r>
              <a:rPr lang="tr-TR" sz="2000" b="1" dirty="0">
                <a:latin typeface="Times New Roman" panose="02020603050405020304" pitchFamily="18" charset="0"/>
                <a:cs typeface="Times New Roman" panose="02020603050405020304" pitchFamily="18" charset="0"/>
              </a:rPr>
              <a:t>Ustalık/ Kalfalık Belgesine sahip Ortaokulu/ İmam Hatip Ortaokulu/İlköğretim Okulunu bitiremeyenler ile İlkokul Mezunları ve herhangi bir diplomaya sahip olmayanlar bu programa başvuramazlar.</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4360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276" y="0"/>
            <a:ext cx="9144000" cy="1025352"/>
          </a:xfrm>
        </p:spPr>
        <p:txBody>
          <a:bodyPr>
            <a:noAutofit/>
          </a:bodyPr>
          <a:lstStyle/>
          <a:p>
            <a:pPr algn="ctr"/>
            <a:r>
              <a:rPr lang="tr-TR" sz="2800" b="1" dirty="0">
                <a:latin typeface="Times New Roman" panose="02020603050405020304" pitchFamily="18" charset="0"/>
                <a:cs typeface="Times New Roman" panose="02020603050405020304" pitchFamily="18" charset="0"/>
              </a:rPr>
              <a:t>Eğitimin Süresi,Devam-Devamsızlık Durumu ve Uygulama</a:t>
            </a:r>
          </a:p>
        </p:txBody>
      </p:sp>
      <p:sp>
        <p:nvSpPr>
          <p:cNvPr id="4" name="3 Dikdörtgen"/>
          <p:cNvSpPr/>
          <p:nvPr/>
        </p:nvSpPr>
        <p:spPr>
          <a:xfrm>
            <a:off x="21024" y="2132856"/>
            <a:ext cx="9108504" cy="4093428"/>
          </a:xfrm>
          <a:prstGeom prst="rect">
            <a:avLst/>
          </a:prstGeom>
        </p:spPr>
        <p:txBody>
          <a:bodyPr wrap="square">
            <a:spAutoFit/>
          </a:bodyPr>
          <a:lstStyle/>
          <a:p>
            <a:pPr algn="just">
              <a:buFont typeface="Wingdings" pitchFamily="2" charset="2"/>
              <a:buChar char="v"/>
            </a:pPr>
            <a:r>
              <a:rPr lang="tr-TR" sz="2000" b="1" dirty="0">
                <a:latin typeface="Times New Roman" panose="02020603050405020304" pitchFamily="18" charset="0"/>
                <a:cs typeface="Times New Roman" panose="02020603050405020304" pitchFamily="18" charset="0"/>
              </a:rPr>
              <a:t>Mesleki Eğitim Merkezi Diploma Telafi Programı 36 haftadan az olmayacak şekilde planlanır.  12. Sınıfa kayıt edilecek ve fark derslerini alacak kişiler için normal eğitim öğretim yılı süresince ders plan ve programı yapılır.</a:t>
            </a:r>
          </a:p>
          <a:p>
            <a:pPr algn="just"/>
            <a:endParaRPr lang="tr-TR" sz="2000" b="1" dirty="0">
              <a:latin typeface="Times New Roman" panose="02020603050405020304" pitchFamily="18" charset="0"/>
              <a:cs typeface="Times New Roman" panose="02020603050405020304" pitchFamily="18" charset="0"/>
            </a:endParaRPr>
          </a:p>
          <a:p>
            <a:pPr algn="just">
              <a:buFont typeface="Wingdings" pitchFamily="2" charset="2"/>
              <a:buChar char="v"/>
            </a:pPr>
            <a:r>
              <a:rPr lang="tr-TR" sz="2000" b="1" dirty="0">
                <a:latin typeface="Times New Roman" panose="02020603050405020304" pitchFamily="18" charset="0"/>
                <a:cs typeface="Times New Roman" panose="02020603050405020304" pitchFamily="18" charset="0"/>
              </a:rPr>
              <a:t> Diploma fark dersleri yüz yüze veya uzaktan eğitim yoluyla yapılabilir.</a:t>
            </a:r>
          </a:p>
          <a:p>
            <a:pPr algn="just"/>
            <a:endParaRPr lang="tr-TR" sz="2000" b="1" dirty="0">
              <a:latin typeface="Times New Roman" panose="02020603050405020304" pitchFamily="18" charset="0"/>
              <a:cs typeface="Times New Roman" panose="02020603050405020304" pitchFamily="18" charset="0"/>
            </a:endParaRPr>
          </a:p>
          <a:p>
            <a:pPr algn="just">
              <a:buFont typeface="Wingdings" pitchFamily="2" charset="2"/>
              <a:buChar char="v"/>
            </a:pPr>
            <a:r>
              <a:rPr lang="tr-TR" sz="2000" b="1" dirty="0">
                <a:latin typeface="Times New Roman" panose="02020603050405020304" pitchFamily="18" charset="0"/>
                <a:cs typeface="Times New Roman" panose="02020603050405020304" pitchFamily="18" charset="0"/>
              </a:rPr>
              <a:t>Mesleki Eğitim Merkezi Diploma Telafi Programı devam mecburiyeti olan ve 36 haftadan az olmayacak bir programdır. Yıl boyu her dersin devamsızlığı ayrı ayrı tutulacak olup en fazla 1/6 oranında devamsızlık hakkı tanınmıştır.</a:t>
            </a:r>
          </a:p>
          <a:p>
            <a:pPr algn="just"/>
            <a:endParaRPr lang="tr-TR" sz="2000" b="1" dirty="0">
              <a:latin typeface="Times New Roman" panose="02020603050405020304" pitchFamily="18" charset="0"/>
              <a:cs typeface="Times New Roman" panose="02020603050405020304" pitchFamily="18" charset="0"/>
            </a:endParaRPr>
          </a:p>
          <a:p>
            <a:pPr algn="just">
              <a:buFont typeface="Wingdings" pitchFamily="2" charset="2"/>
              <a:buChar char="v"/>
            </a:pPr>
            <a:r>
              <a:rPr lang="tr-TR" sz="2000" b="1" dirty="0">
                <a:latin typeface="Times New Roman" panose="02020603050405020304" pitchFamily="18" charset="0"/>
                <a:cs typeface="Times New Roman" panose="02020603050405020304" pitchFamily="18" charset="0"/>
              </a:rPr>
              <a:t>Telafi Programındaki tüm derslerden başarılı olunması durumunda diploma düzenlenir. Başarısız olunan derslerden sorumluluk sınavları döneminde sorumluluk sınavlarına girilir. Başarılı olunması durumunda diploma düzenlenir.</a:t>
            </a:r>
          </a:p>
        </p:txBody>
      </p:sp>
    </p:spTree>
    <p:extLst>
      <p:ext uri="{BB962C8B-B14F-4D97-AF65-F5344CB8AC3E}">
        <p14:creationId xmlns:p14="http://schemas.microsoft.com/office/powerpoint/2010/main" val="3035942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59" y="1753791"/>
            <a:ext cx="9144000" cy="5085184"/>
          </a:xfrm>
        </p:spPr>
        <p:txBody>
          <a:bodyPr>
            <a:normAutofit/>
          </a:bodyPr>
          <a:lstStyle/>
          <a:p>
            <a:pPr marL="0" indent="0">
              <a:buNone/>
            </a:pPr>
            <a:r>
              <a:rPr lang="tr-TR" sz="2500" b="1" dirty="0" smtClean="0">
                <a:latin typeface="Times New Roman" panose="02020603050405020304" pitchFamily="18" charset="0"/>
                <a:cs typeface="Times New Roman" panose="02020603050405020304" pitchFamily="18" charset="0"/>
              </a:rPr>
              <a:t>2020-2021 Eğitim Öğretim yılında mesleki ve teknik Anadolu liselerinde; </a:t>
            </a:r>
          </a:p>
          <a:p>
            <a:pPr marL="627063" indent="0">
              <a:buNone/>
            </a:pPr>
            <a:r>
              <a:rPr lang="tr-TR" sz="2500" b="1" dirty="0" smtClean="0">
                <a:latin typeface="Times New Roman" panose="02020603050405020304" pitchFamily="18" charset="0"/>
                <a:cs typeface="Times New Roman" panose="02020603050405020304" pitchFamily="18" charset="0"/>
              </a:rPr>
              <a:t>1- Kendi isteğiyle</a:t>
            </a:r>
          </a:p>
          <a:p>
            <a:pPr marL="627063" indent="0">
              <a:buNone/>
            </a:pPr>
            <a:r>
              <a:rPr lang="tr-TR" sz="2500" b="1" dirty="0" smtClean="0">
                <a:latin typeface="Times New Roman" panose="02020603050405020304" pitchFamily="18" charset="0"/>
                <a:cs typeface="Times New Roman" panose="02020603050405020304" pitchFamily="18" charset="0"/>
              </a:rPr>
              <a:t>2- </a:t>
            </a:r>
            <a:r>
              <a:rPr lang="tr-TR" sz="2500" b="1" dirty="0">
                <a:latin typeface="Times New Roman" panose="02020603050405020304" pitchFamily="18" charset="0"/>
                <a:cs typeface="Times New Roman" panose="02020603050405020304" pitchFamily="18" charset="0"/>
              </a:rPr>
              <a:t>Okuma hakkı bittiği </a:t>
            </a:r>
            <a:r>
              <a:rPr lang="tr-TR" sz="2500" b="1" dirty="0" smtClean="0">
                <a:latin typeface="Times New Roman" panose="02020603050405020304" pitchFamily="18" charset="0"/>
                <a:cs typeface="Times New Roman" panose="02020603050405020304" pitchFamily="18" charset="0"/>
              </a:rPr>
              <a:t>için</a:t>
            </a:r>
          </a:p>
          <a:p>
            <a:pPr marL="627063" indent="0">
              <a:buNone/>
            </a:pPr>
            <a:r>
              <a:rPr lang="tr-TR" sz="2500" b="1" dirty="0" smtClean="0">
                <a:latin typeface="Times New Roman" panose="02020603050405020304" pitchFamily="18" charset="0"/>
                <a:cs typeface="Times New Roman" panose="02020603050405020304" pitchFamily="18" charset="0"/>
              </a:rPr>
              <a:t>3- </a:t>
            </a:r>
            <a:r>
              <a:rPr lang="tr-TR" sz="2500" b="1" dirty="0">
                <a:latin typeface="Times New Roman" panose="02020603050405020304" pitchFamily="18" charset="0"/>
                <a:cs typeface="Times New Roman" panose="02020603050405020304" pitchFamily="18" charset="0"/>
              </a:rPr>
              <a:t>Diğer </a:t>
            </a:r>
            <a:r>
              <a:rPr lang="tr-TR" sz="2500" b="1" dirty="0" smtClean="0">
                <a:latin typeface="Times New Roman" panose="02020603050405020304" pitchFamily="18" charset="0"/>
                <a:cs typeface="Times New Roman" panose="02020603050405020304" pitchFamily="18" charset="0"/>
              </a:rPr>
              <a:t>nedenlerle</a:t>
            </a:r>
            <a:endParaRPr lang="tr-TR" sz="2500" b="1" dirty="0">
              <a:latin typeface="Times New Roman" panose="02020603050405020304" pitchFamily="18" charset="0"/>
              <a:cs typeface="Times New Roman" panose="02020603050405020304" pitchFamily="18" charset="0"/>
            </a:endParaRPr>
          </a:p>
          <a:p>
            <a:pPr marL="0" indent="0">
              <a:buNone/>
            </a:pPr>
            <a:r>
              <a:rPr lang="tr-TR" sz="2500" b="1" dirty="0" smtClean="0">
                <a:latin typeface="Times New Roman" panose="02020603050405020304" pitchFamily="18" charset="0"/>
                <a:cs typeface="Times New Roman" panose="02020603050405020304" pitchFamily="18" charset="0"/>
              </a:rPr>
              <a:t>Örgün </a:t>
            </a:r>
            <a:r>
              <a:rPr lang="tr-TR" sz="2500" b="1" dirty="0">
                <a:latin typeface="Times New Roman" panose="02020603050405020304" pitchFamily="18" charset="0"/>
                <a:cs typeface="Times New Roman" panose="02020603050405020304" pitchFamily="18" charset="0"/>
              </a:rPr>
              <a:t>eğitim dışına </a:t>
            </a:r>
            <a:r>
              <a:rPr lang="tr-TR" sz="2500" b="1" dirty="0" smtClean="0">
                <a:latin typeface="Times New Roman" panose="02020603050405020304" pitchFamily="18" charset="0"/>
                <a:cs typeface="Times New Roman" panose="02020603050405020304" pitchFamily="18" charset="0"/>
              </a:rPr>
              <a:t>çıkmış  yaklaşık 32 bin öğrenci yer almaktadır. Ayrıca </a:t>
            </a:r>
            <a:r>
              <a:rPr lang="tr-TR" sz="2500" b="1" dirty="0">
                <a:latin typeface="Times New Roman" panose="02020603050405020304" pitchFamily="18" charset="0"/>
                <a:cs typeface="Times New Roman" panose="02020603050405020304" pitchFamily="18" charset="0"/>
              </a:rPr>
              <a:t>Mesleki ve Teknik Anadolu </a:t>
            </a:r>
            <a:r>
              <a:rPr lang="tr-TR" sz="2500" b="1" dirty="0" smtClean="0">
                <a:latin typeface="Times New Roman" panose="02020603050405020304" pitchFamily="18" charset="0"/>
                <a:cs typeface="Times New Roman" panose="02020603050405020304" pitchFamily="18" charset="0"/>
              </a:rPr>
              <a:t>liselerinde farklı nedenlerle aktif öğrenci olup devamsızlık süresi özürsüz 10 günü, toplamda 30 günü aşan ve eğitime devam etmeyerek devamsız durumda olan yaklaşık 239.199 öğrenci yer almaktadır.</a:t>
            </a:r>
            <a:endParaRPr lang="tr-TR" sz="2500" b="1" dirty="0">
              <a:latin typeface="Times New Roman" panose="02020603050405020304" pitchFamily="18" charset="0"/>
              <a:cs typeface="Times New Roman" panose="02020603050405020304" pitchFamily="18" charset="0"/>
            </a:endParaRPr>
          </a:p>
          <a:p>
            <a:pPr marL="0" indent="0">
              <a:buNone/>
            </a:pPr>
            <a:endParaRPr lang="tr-TR"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0906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179512" y="0"/>
            <a:ext cx="8964488" cy="764704"/>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tr-TR" b="1" kern="0" dirty="0">
                <a:solidFill>
                  <a:srgbClr val="C00000"/>
                </a:solidFill>
              </a:rPr>
              <a:t>Diploma Fark Programları</a:t>
            </a:r>
          </a:p>
        </p:txBody>
      </p:sp>
      <p:sp>
        <p:nvSpPr>
          <p:cNvPr id="3" name="Unvan 1"/>
          <p:cNvSpPr txBox="1">
            <a:spLocks/>
          </p:cNvSpPr>
          <p:nvPr/>
        </p:nvSpPr>
        <p:spPr>
          <a:xfrm>
            <a:off x="0" y="1772816"/>
            <a:ext cx="9144000" cy="4464496"/>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tr-TR" b="1" kern="0" dirty="0">
                <a:solidFill>
                  <a:schemeClr val="tx1"/>
                </a:solidFill>
              </a:rPr>
              <a:t>8 Yıllık zorunlu eğitim mezunu olan KALFALIK belgesi sahibi adaylar; kalfalık genel bilgi fark derslerini ve ustalık eğitimi programını (12.sınıf) tamamlayarak Meslek Lisesi diploması Alabilirler</a:t>
            </a:r>
          </a:p>
        </p:txBody>
      </p:sp>
    </p:spTree>
    <p:extLst>
      <p:ext uri="{BB962C8B-B14F-4D97-AF65-F5344CB8AC3E}">
        <p14:creationId xmlns:p14="http://schemas.microsoft.com/office/powerpoint/2010/main" val="4230386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179512" y="0"/>
            <a:ext cx="8964488" cy="764704"/>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tr-TR" b="1" kern="0" dirty="0">
                <a:solidFill>
                  <a:srgbClr val="C00000"/>
                </a:solidFill>
              </a:rPr>
              <a:t>Diploma Fark Programları</a:t>
            </a:r>
          </a:p>
        </p:txBody>
      </p:sp>
      <p:sp>
        <p:nvSpPr>
          <p:cNvPr id="3" name="Unvan 1"/>
          <p:cNvSpPr txBox="1">
            <a:spLocks/>
          </p:cNvSpPr>
          <p:nvPr/>
        </p:nvSpPr>
        <p:spPr>
          <a:xfrm>
            <a:off x="0" y="1772816"/>
            <a:ext cx="9144000" cy="4464496"/>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tr-TR" b="1" kern="0" dirty="0">
                <a:solidFill>
                  <a:schemeClr val="tx1"/>
                </a:solidFill>
              </a:rPr>
              <a:t>8 Yıllık zorunlu eğitim mezunu olan USTALIK belgesi sahibi adaylar; genel bilgi fark derslerini tamamlayarak Meslek Lisesi diploması alabilirler.</a:t>
            </a:r>
          </a:p>
        </p:txBody>
      </p:sp>
    </p:spTree>
    <p:extLst>
      <p:ext uri="{BB962C8B-B14F-4D97-AF65-F5344CB8AC3E}">
        <p14:creationId xmlns:p14="http://schemas.microsoft.com/office/powerpoint/2010/main" val="3037897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179512" y="0"/>
            <a:ext cx="8964488" cy="764704"/>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tr-TR" b="1" kern="0" dirty="0">
                <a:solidFill>
                  <a:srgbClr val="C00000"/>
                </a:solidFill>
              </a:rPr>
              <a:t>Diploma Fark Programları</a:t>
            </a:r>
          </a:p>
        </p:txBody>
      </p:sp>
      <p:sp>
        <p:nvSpPr>
          <p:cNvPr id="3" name="Unvan 1"/>
          <p:cNvSpPr txBox="1">
            <a:spLocks/>
          </p:cNvSpPr>
          <p:nvPr/>
        </p:nvSpPr>
        <p:spPr>
          <a:xfrm>
            <a:off x="0" y="1772816"/>
            <a:ext cx="9144000" cy="4464496"/>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tr-TR" b="1" kern="0" dirty="0">
                <a:solidFill>
                  <a:schemeClr val="tx1"/>
                </a:solidFill>
              </a:rPr>
              <a:t>Düz lise ya da USTALIK yeterliliği alanı dışında bir alanda meslek lisesi mezunu olan kişiler, USTALIK yeterliliğindeki alanda DOĞRUDAN Meslek Lisesi Diploması alabilirler.</a:t>
            </a:r>
          </a:p>
        </p:txBody>
      </p:sp>
    </p:spTree>
    <p:extLst>
      <p:ext uri="{BB962C8B-B14F-4D97-AF65-F5344CB8AC3E}">
        <p14:creationId xmlns:p14="http://schemas.microsoft.com/office/powerpoint/2010/main" val="3037897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txBox="1">
            <a:spLocks/>
          </p:cNvSpPr>
          <p:nvPr/>
        </p:nvSpPr>
        <p:spPr>
          <a:xfrm>
            <a:off x="0" y="0"/>
            <a:ext cx="9144000" cy="980728"/>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tr-TR" b="1" kern="0" dirty="0">
                <a:solidFill>
                  <a:srgbClr val="C00000"/>
                </a:solidFill>
              </a:rPr>
              <a:t>Diploma Fark Programları</a:t>
            </a:r>
          </a:p>
        </p:txBody>
      </p:sp>
      <p:sp>
        <p:nvSpPr>
          <p:cNvPr id="3" name="Unvan 1"/>
          <p:cNvSpPr txBox="1">
            <a:spLocks/>
          </p:cNvSpPr>
          <p:nvPr/>
        </p:nvSpPr>
        <p:spPr>
          <a:xfrm>
            <a:off x="0" y="1747104"/>
            <a:ext cx="9144000" cy="4464496"/>
          </a:xfrm>
          <a:prstGeom prst="rect">
            <a:avLst/>
          </a:prstGeom>
        </p:spPr>
        <p:txBody>
          <a:bodyPr/>
          <a:lst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a:lstStyle>
          <a:p>
            <a:pPr algn="ctr"/>
            <a:r>
              <a:rPr lang="tr-TR" sz="3200" b="1" kern="0" dirty="0">
                <a:solidFill>
                  <a:schemeClr val="tx1"/>
                </a:solidFill>
              </a:rPr>
              <a:t>Ortaöğretim (lise)mezunu olan kişiler, 6 ay süreli işletmelerde meslek eğitimi sonunda düzenlenecek sınavlarda başarılı olmaları halinde; USTALIK Belgesi alabilirler. </a:t>
            </a:r>
          </a:p>
          <a:p>
            <a:pPr algn="ctr"/>
            <a:endParaRPr lang="tr-TR" sz="3200" b="1" kern="0" dirty="0">
              <a:solidFill>
                <a:schemeClr val="tx1"/>
              </a:solidFill>
            </a:endParaRPr>
          </a:p>
          <a:p>
            <a:pPr algn="ctr"/>
            <a:r>
              <a:rPr lang="tr-TR" sz="3200" b="1" kern="0" dirty="0">
                <a:solidFill>
                  <a:schemeClr val="tx1"/>
                </a:solidFill>
              </a:rPr>
              <a:t>Bu kişilere ayrıca istemeleri halinde Meslek Lisesi Diploması da doğrudan düzenlenir.</a:t>
            </a:r>
          </a:p>
        </p:txBody>
      </p:sp>
    </p:spTree>
    <p:extLst>
      <p:ext uri="{BB962C8B-B14F-4D97-AF65-F5344CB8AC3E}">
        <p14:creationId xmlns:p14="http://schemas.microsoft.com/office/powerpoint/2010/main" val="406561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0"/>
            <a:ext cx="9180512" cy="620688"/>
          </a:xfrm>
        </p:spPr>
        <p:txBody>
          <a:bodyPr>
            <a:normAutofit/>
          </a:bodyPr>
          <a:lstStyle/>
          <a:p>
            <a:pPr algn="ctr"/>
            <a:r>
              <a:rPr lang="tr-TR" sz="3200" b="1" dirty="0">
                <a:latin typeface="Times New Roman" panose="02020603050405020304" pitchFamily="18" charset="0"/>
                <a:cs typeface="Times New Roman" panose="02020603050405020304" pitchFamily="18" charset="0"/>
              </a:rPr>
              <a:t>Nasıl Meslek Lisesi Diploması Sahibi Olunabilir?</a:t>
            </a:r>
            <a:endParaRPr lang="tr-TR" sz="3200" dirty="0">
              <a:latin typeface="Times New Roman" panose="02020603050405020304" pitchFamily="18" charset="0"/>
              <a:cs typeface="Times New Roman" panose="02020603050405020304" pitchFamily="18" charset="0"/>
            </a:endParaRPr>
          </a:p>
        </p:txBody>
      </p:sp>
      <p:sp>
        <p:nvSpPr>
          <p:cNvPr id="3" name="2 İçerik Yer Tutucusu"/>
          <p:cNvSpPr>
            <a:spLocks noGrp="1"/>
          </p:cNvSpPr>
          <p:nvPr>
            <p:ph idx="1"/>
          </p:nvPr>
        </p:nvSpPr>
        <p:spPr>
          <a:xfrm>
            <a:off x="0" y="1772816"/>
            <a:ext cx="9144000" cy="4389120"/>
          </a:xfrm>
        </p:spPr>
        <p:txBody>
          <a:bodyPr>
            <a:normAutofit/>
          </a:bodyPr>
          <a:lstStyle/>
          <a:p>
            <a:pPr algn="ctr">
              <a:buFont typeface="Wingdings" pitchFamily="2" charset="2"/>
              <a:buChar char="v"/>
            </a:pPr>
            <a:r>
              <a:rPr lang="tr-TR" sz="2000" b="1" u="sng" dirty="0">
                <a:latin typeface="Times New Roman" panose="02020603050405020304" pitchFamily="18" charset="0"/>
                <a:cs typeface="Times New Roman" panose="02020603050405020304" pitchFamily="18" charset="0"/>
              </a:rPr>
              <a:t>Ustalık Belgesi varsa;</a:t>
            </a:r>
            <a:endParaRPr lang="tr-TR" sz="2000" u="sng" dirty="0">
              <a:latin typeface="Times New Roman" panose="02020603050405020304" pitchFamily="18" charset="0"/>
              <a:cs typeface="Times New Roman" panose="02020603050405020304" pitchFamily="18" charset="0"/>
            </a:endParaRPr>
          </a:p>
          <a:p>
            <a:pPr algn="just">
              <a:buNone/>
            </a:pPr>
            <a:r>
              <a:rPr lang="tr-TR" sz="2000" b="1" dirty="0">
                <a:latin typeface="Times New Roman" panose="02020603050405020304" pitchFamily="18" charset="0"/>
                <a:cs typeface="Times New Roman" panose="02020603050405020304" pitchFamily="18" charset="0"/>
              </a:rPr>
              <a:t> 1-)</a:t>
            </a:r>
            <a:r>
              <a:rPr lang="tr-TR" sz="2000" b="1" u="sng" dirty="0">
                <a:latin typeface="Times New Roman" panose="02020603050405020304" pitchFamily="18" charset="0"/>
                <a:cs typeface="Times New Roman" panose="02020603050405020304" pitchFamily="18" charset="0"/>
              </a:rPr>
              <a:t>Lise mezunu olanlar; </a:t>
            </a:r>
            <a:r>
              <a:rPr lang="tr-TR" sz="2000" b="1" dirty="0">
                <a:latin typeface="Times New Roman" panose="02020603050405020304" pitchFamily="18" charset="0"/>
                <a:cs typeface="Times New Roman" panose="02020603050405020304" pitchFamily="18" charset="0"/>
              </a:rPr>
              <a:t>Ustalık Belgesi, Lise Diploması ile merkezimize müracaat ettiğinde gerekli incelemelerden sonra uygun görülmesi durumunda ustalık belgesini almış olduğu alan/daldan, herhangi bir eğitime veya sınava katılmadan doğrudan Meslek Lisesi Diploması verilecektir. </a:t>
            </a:r>
          </a:p>
          <a:p>
            <a:pPr algn="just">
              <a:buNone/>
            </a:pPr>
            <a:endParaRPr lang="tr-TR" sz="2000" b="1" dirty="0">
              <a:latin typeface="Times New Roman" panose="02020603050405020304" pitchFamily="18" charset="0"/>
              <a:cs typeface="Times New Roman" panose="02020603050405020304" pitchFamily="18" charset="0"/>
            </a:endParaRPr>
          </a:p>
          <a:p>
            <a:pPr algn="just">
              <a:buNone/>
            </a:pPr>
            <a:r>
              <a:rPr lang="tr-TR" sz="2000" b="1" dirty="0">
                <a:latin typeface="Times New Roman" panose="02020603050405020304" pitchFamily="18" charset="0"/>
                <a:cs typeface="Times New Roman" panose="02020603050405020304" pitchFamily="18" charset="0"/>
              </a:rPr>
              <a:t>2- </a:t>
            </a:r>
            <a:r>
              <a:rPr lang="tr-TR" sz="2000" b="1" u="sng" dirty="0">
                <a:latin typeface="Times New Roman" panose="02020603050405020304" pitchFamily="18" charset="0"/>
                <a:cs typeface="Times New Roman" panose="02020603050405020304" pitchFamily="18" charset="0"/>
              </a:rPr>
              <a:t>Lisede halen öğrenim görenler; </a:t>
            </a:r>
            <a:r>
              <a:rPr lang="tr-TR" sz="2000" b="1" dirty="0">
                <a:latin typeface="Times New Roman" panose="02020603050405020304" pitchFamily="18" charset="0"/>
                <a:cs typeface="Times New Roman" panose="02020603050405020304" pitchFamily="18" charset="0"/>
              </a:rPr>
              <a:t>(Açık Lise, Mesleki Açık Öğretim Lisesi, Diğer Liseler </a:t>
            </a:r>
            <a:r>
              <a:rPr lang="tr-TR" sz="2000" b="1" dirty="0" err="1">
                <a:latin typeface="Times New Roman" panose="02020603050405020304" pitchFamily="18" charset="0"/>
                <a:cs typeface="Times New Roman" panose="02020603050405020304" pitchFamily="18" charset="0"/>
              </a:rPr>
              <a:t>vb</a:t>
            </a:r>
            <a:r>
              <a:rPr lang="tr-TR" sz="2000" b="1" dirty="0">
                <a:latin typeface="Times New Roman" panose="02020603050405020304" pitchFamily="18" charset="0"/>
                <a:cs typeface="Times New Roman" panose="02020603050405020304" pitchFamily="18" charset="0"/>
              </a:rPr>
              <a:t>) Ustalık Belgesi ile öğrenim gördükleri veya en son kayıtlı oldukları liseden alacakları belge ile aldıkları veya başarılı oldukları dersleri ispatladıklarında başarılı oldukları derslerden muaf tutularak diğer fark derslerini yüz yüze alarak Meslek Lisesi Diploması alabilecektir. </a:t>
            </a:r>
          </a:p>
          <a:p>
            <a:pPr algn="just">
              <a:buNone/>
            </a:pPr>
            <a:endParaRPr lang="tr-TR" sz="2000" dirty="0">
              <a:latin typeface="Times New Roman" panose="02020603050405020304" pitchFamily="18" charset="0"/>
              <a:cs typeface="Times New Roman" panose="02020603050405020304" pitchFamily="18" charset="0"/>
            </a:endParaRPr>
          </a:p>
          <a:p>
            <a:pPr algn="just"/>
            <a:endParaRPr lang="tr-TR" sz="2000" dirty="0">
              <a:latin typeface="Times New Roman" panose="02020603050405020304" pitchFamily="18" charset="0"/>
              <a:cs typeface="Times New Roman" panose="02020603050405020304" pitchFamily="18" charset="0"/>
            </a:endParaRPr>
          </a:p>
        </p:txBody>
      </p:sp>
      <p:sp>
        <p:nvSpPr>
          <p:cNvPr id="4" name="Dikdörtgen 3"/>
          <p:cNvSpPr/>
          <p:nvPr/>
        </p:nvSpPr>
        <p:spPr>
          <a:xfrm>
            <a:off x="-36512" y="841067"/>
            <a:ext cx="9180512" cy="584775"/>
          </a:xfrm>
          <a:prstGeom prst="rect">
            <a:avLst/>
          </a:prstGeom>
        </p:spPr>
        <p:txBody>
          <a:bodyPr wrap="square">
            <a:spAutoFit/>
          </a:bodyPr>
          <a:lstStyle/>
          <a:p>
            <a:pPr marL="0" indent="0" algn="just">
              <a:buNone/>
            </a:pPr>
            <a:r>
              <a:rPr lang="tr-TR" b="1" dirty="0">
                <a:cs typeface="Times New Roman" panose="02020603050405020304" pitchFamily="18" charset="0"/>
              </a:rPr>
              <a:t>Ustalık Belgesine sahip olan kişiler ile Kalfalık Belgesine sahip olan kişiler ayrı ayrı değerlendirilmektedir. Burada belirlenen kriterler şu şekildedir. </a:t>
            </a:r>
          </a:p>
        </p:txBody>
      </p:sp>
    </p:spTree>
    <p:extLst>
      <p:ext uri="{BB962C8B-B14F-4D97-AF65-F5344CB8AC3E}">
        <p14:creationId xmlns:p14="http://schemas.microsoft.com/office/powerpoint/2010/main" val="1191329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6512" y="1700808"/>
            <a:ext cx="9180512" cy="3785652"/>
          </a:xfrm>
          <a:prstGeom prst="rect">
            <a:avLst/>
          </a:prstGeom>
        </p:spPr>
        <p:txBody>
          <a:bodyPr wrap="square">
            <a:spAutoFit/>
          </a:bodyPr>
          <a:lstStyle/>
          <a:p>
            <a:pPr algn="just"/>
            <a:endParaRPr lang="tr-TR" sz="2000" dirty="0">
              <a:latin typeface="Times New Roman" panose="02020603050405020304" pitchFamily="18" charset="0"/>
              <a:cs typeface="Times New Roman" panose="02020603050405020304" pitchFamily="18" charset="0"/>
            </a:endParaRPr>
          </a:p>
          <a:p>
            <a:pPr algn="just"/>
            <a:r>
              <a:rPr lang="tr-TR" sz="2000" b="1" dirty="0">
                <a:latin typeface="Times New Roman" panose="02020603050405020304" pitchFamily="18" charset="0"/>
                <a:cs typeface="Times New Roman" panose="02020603050405020304" pitchFamily="18" charset="0"/>
              </a:rPr>
              <a:t>3- </a:t>
            </a:r>
            <a:r>
              <a:rPr lang="tr-TR" sz="2000" b="1" u="sng" dirty="0">
                <a:latin typeface="Times New Roman" panose="02020603050405020304" pitchFamily="18" charset="0"/>
                <a:cs typeface="Times New Roman" panose="02020603050405020304" pitchFamily="18" charset="0"/>
              </a:rPr>
              <a:t>Eski Adıyla Çıraklık Eğitim Merkezinden Çıraklık Programı Ustalık mezunları</a:t>
            </a:r>
          </a:p>
          <a:p>
            <a:pPr algn="just"/>
            <a:r>
              <a:rPr lang="tr-TR" sz="2000" b="1" dirty="0">
                <a:latin typeface="Times New Roman" panose="02020603050405020304" pitchFamily="18" charset="0"/>
                <a:cs typeface="Times New Roman" panose="02020603050405020304" pitchFamily="18" charset="0"/>
              </a:rPr>
              <a:t> Ustalık Belgesi ile müracaat edildiğinde sadece çıraklık eğitim programı ile diploma programı arasındaki fark derslerinden sorumlu olacaklar ve fark derslerinden yüz yüze alarak başarılı olmaları durumunda Meslek Lisesi Diploması alabilecektir. </a:t>
            </a:r>
          </a:p>
          <a:p>
            <a:pPr algn="just"/>
            <a:endParaRPr lang="tr-TR" sz="2000" dirty="0">
              <a:latin typeface="Times New Roman" panose="02020603050405020304" pitchFamily="18" charset="0"/>
              <a:cs typeface="Times New Roman" panose="02020603050405020304" pitchFamily="18" charset="0"/>
            </a:endParaRPr>
          </a:p>
          <a:p>
            <a:pPr algn="just"/>
            <a:r>
              <a:rPr lang="tr-TR" sz="2000" b="1" u="sng" dirty="0">
                <a:latin typeface="Times New Roman" panose="02020603050405020304" pitchFamily="18" charset="0"/>
                <a:cs typeface="Times New Roman" panose="02020603050405020304" pitchFamily="18" charset="0"/>
              </a:rPr>
              <a:t>4- Ortaokul, İlköğretim Okulu veya İmam Hatip Ortaokulu mezunları</a:t>
            </a:r>
          </a:p>
          <a:p>
            <a:pPr algn="just">
              <a:buNone/>
            </a:pPr>
            <a:r>
              <a:rPr lang="tr-TR" sz="2000" b="1" dirty="0">
                <a:latin typeface="Times New Roman" panose="02020603050405020304" pitchFamily="18" charset="0"/>
                <a:cs typeface="Times New Roman" panose="02020603050405020304" pitchFamily="18" charset="0"/>
              </a:rPr>
              <a:t> Ortaokul, İlköğretim Okulu veya İmam Hatip Ortaokulu mezunlarından Ustalık Belgesine sahip olanlar sadece Mesleki Eğitim Programındaki sadece kültür derslerini (Meslek derslerini almadan) yüz yüze alarak Meslek Lisesi Diploması alabilecektir.</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6101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2158" y="1628800"/>
            <a:ext cx="9144000" cy="5016758"/>
          </a:xfrm>
          <a:prstGeom prst="rect">
            <a:avLst/>
          </a:prstGeom>
        </p:spPr>
        <p:txBody>
          <a:bodyPr wrap="square">
            <a:spAutoFit/>
          </a:bodyPr>
          <a:lstStyle/>
          <a:p>
            <a:pPr marL="285750" indent="-285750" algn="ctr">
              <a:buClr>
                <a:schemeClr val="accent2"/>
              </a:buClr>
              <a:buFont typeface="Wingdings" panose="05000000000000000000" pitchFamily="2" charset="2"/>
              <a:buChar char="v"/>
            </a:pPr>
            <a:r>
              <a:rPr lang="tr-TR" sz="2400" b="1" u="sng" dirty="0">
                <a:latin typeface="Times New Roman" panose="02020603050405020304" pitchFamily="18" charset="0"/>
                <a:cs typeface="Times New Roman" panose="02020603050405020304" pitchFamily="18" charset="0"/>
              </a:rPr>
              <a:t>Kalfalık Belgesi varsa; </a:t>
            </a:r>
          </a:p>
          <a:p>
            <a:pPr algn="ctr">
              <a:buClr>
                <a:schemeClr val="accent2"/>
              </a:buClr>
            </a:pPr>
            <a:r>
              <a:rPr lang="tr-TR" dirty="0">
                <a:latin typeface="Times New Roman" panose="02020603050405020304" pitchFamily="18" charset="0"/>
                <a:cs typeface="Times New Roman" panose="02020603050405020304" pitchFamily="18" charset="0"/>
              </a:rPr>
              <a:t>(Mesleki Eğitim Merkezi Programı 12. Sınıfa kayıtları alınır. (3 yıllık eğitim almış gibi değerlendirilir.)</a:t>
            </a:r>
          </a:p>
          <a:p>
            <a:pPr algn="just"/>
            <a:endParaRPr lang="tr-TR" sz="2000" dirty="0">
              <a:latin typeface="Times New Roman" panose="02020603050405020304" pitchFamily="18" charset="0"/>
              <a:cs typeface="Times New Roman" panose="02020603050405020304" pitchFamily="18" charset="0"/>
            </a:endParaRPr>
          </a:p>
          <a:p>
            <a:pPr algn="just"/>
            <a:r>
              <a:rPr lang="tr-TR" sz="2000" u="sng" dirty="0">
                <a:latin typeface="Times New Roman" panose="02020603050405020304" pitchFamily="18" charset="0"/>
                <a:cs typeface="Times New Roman" panose="02020603050405020304" pitchFamily="18" charset="0"/>
              </a:rPr>
              <a:t> 1-) Lise mezunu olanlar; </a:t>
            </a:r>
            <a:r>
              <a:rPr lang="tr-TR" sz="2000" dirty="0">
                <a:latin typeface="Times New Roman" panose="02020603050405020304" pitchFamily="18" charset="0"/>
                <a:cs typeface="Times New Roman" panose="02020603050405020304" pitchFamily="18" charset="0"/>
              </a:rPr>
              <a:t>(Her türlü Anadolu Lisesi, Meslek Lisesi, Fen-Sosyal Bilimler Lisesi, İmam Hatip Liseleri ve daha önce diploma verilmiş fakat şuan bulunmayan türlerdeki liseler) Kalfalık Belgesi ve Lise Diploması ile merkezimize kişi müracaat ettiğinde Mesleki Eğitim Merkezi 12. sınıfa öğrenci olarak kaydedilir. 12 sınıfı başarı ile tamamladığında Meslek Lisesi Diploması verilecektir. </a:t>
            </a:r>
          </a:p>
          <a:p>
            <a:pPr algn="just"/>
            <a:endParaRPr lang="tr-TR" sz="2000" b="1" u="sng" dirty="0">
              <a:latin typeface="Times New Roman" panose="02020603050405020304" pitchFamily="18" charset="0"/>
              <a:cs typeface="Times New Roman" panose="02020603050405020304" pitchFamily="18" charset="0"/>
            </a:endParaRPr>
          </a:p>
          <a:p>
            <a:pPr algn="just"/>
            <a:r>
              <a:rPr lang="tr-TR" sz="2000" u="sng" dirty="0">
                <a:latin typeface="Times New Roman" panose="02020603050405020304" pitchFamily="18" charset="0"/>
                <a:cs typeface="Times New Roman" panose="02020603050405020304" pitchFamily="18" charset="0"/>
              </a:rPr>
              <a:t>2- Lisede Halen Öğrenim Görenler; </a:t>
            </a:r>
            <a:r>
              <a:rPr lang="tr-TR" sz="2000" dirty="0">
                <a:latin typeface="Times New Roman" panose="02020603050405020304" pitchFamily="18" charset="0"/>
                <a:cs typeface="Times New Roman" panose="02020603050405020304" pitchFamily="18" charset="0"/>
              </a:rPr>
              <a:t>(Açık Lise, Mesleki Açık Öğretim Lisesi, Diğer Liseler </a:t>
            </a:r>
            <a:r>
              <a:rPr lang="tr-TR" sz="2000" dirty="0" err="1">
                <a:latin typeface="Times New Roman" panose="02020603050405020304" pitchFamily="18" charset="0"/>
                <a:cs typeface="Times New Roman" panose="02020603050405020304" pitchFamily="18" charset="0"/>
              </a:rPr>
              <a:t>vb</a:t>
            </a:r>
            <a:r>
              <a:rPr lang="tr-TR" sz="2000" dirty="0">
                <a:latin typeface="Times New Roman" panose="02020603050405020304" pitchFamily="18" charset="0"/>
                <a:cs typeface="Times New Roman" panose="02020603050405020304" pitchFamily="18" charset="0"/>
              </a:rPr>
              <a:t>) Kalfalık Belgesi ile öğrenim gördükleri veya en son kayıtlı oldukları liseden alacakları belge ile aldıkları veya başarılı oldukları dersleri ispatladıklarında başarılı oldukları derslerden muaf tutularak diğer fark dersleri ile 12 sınıfı başarı ile tamamladığında Meslek Lisesi Diploması verilecektir. (12 sınıfta 1,5 gün okulda geri kalan zamanı uygun görülmesi durumunda çalıştığı işyerinde)</a:t>
            </a:r>
          </a:p>
          <a:p>
            <a:pPr algn="just"/>
            <a:endParaRPr lang="tr-TR" sz="20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32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12249" y="1916832"/>
            <a:ext cx="9144000" cy="4093428"/>
          </a:xfrm>
          <a:prstGeom prst="rect">
            <a:avLst/>
          </a:prstGeom>
        </p:spPr>
        <p:txBody>
          <a:bodyPr wrap="square">
            <a:spAutoFit/>
          </a:bodyPr>
          <a:lstStyle/>
          <a:p>
            <a:pPr algn="just"/>
            <a:r>
              <a:rPr lang="tr-TR" sz="2000" dirty="0">
                <a:cs typeface="Times New Roman" panose="02020603050405020304" pitchFamily="18" charset="0"/>
              </a:rPr>
              <a:t> </a:t>
            </a:r>
            <a:r>
              <a:rPr lang="tr-TR" sz="2000" b="1" u="sng" dirty="0">
                <a:cs typeface="Times New Roman" panose="02020603050405020304" pitchFamily="18" charset="0"/>
              </a:rPr>
              <a:t> </a:t>
            </a:r>
            <a:r>
              <a:rPr lang="tr-TR" sz="2000" u="sng" dirty="0">
                <a:cs typeface="Times New Roman" panose="02020603050405020304" pitchFamily="18" charset="0"/>
              </a:rPr>
              <a:t>3- Eski adıyla Çıraklık Eğitim Merkezinden Çıraklık Programı Kalfalık mezunları; </a:t>
            </a:r>
            <a:r>
              <a:rPr lang="tr-TR" sz="2000" dirty="0">
                <a:cs typeface="Times New Roman" panose="02020603050405020304" pitchFamily="18" charset="0"/>
              </a:rPr>
              <a:t> Kalfalık Belgesi ile müracaat edildiğinde 12. Sınıfa kaydedilir. 12 Sınıf dersleri ile birlikte çıraklık eğitim programı ile diploma programı arasındaki fark derslerinden(9-10-11 sınıf) sorumlu olacaklar ve fark dersleri ile 12. Sınıf derslerini yüz yüze alarak başarılı olmaları durumunda Meslek Lisesi Diploması alabilecektir.</a:t>
            </a:r>
          </a:p>
          <a:p>
            <a:pPr algn="just"/>
            <a:endParaRPr lang="tr-TR" sz="2000" dirty="0">
              <a:cs typeface="Times New Roman" panose="02020603050405020304" pitchFamily="18" charset="0"/>
            </a:endParaRPr>
          </a:p>
          <a:p>
            <a:pPr algn="just"/>
            <a:r>
              <a:rPr lang="tr-TR" sz="2000" u="sng" dirty="0">
                <a:cs typeface="Times New Roman" panose="02020603050405020304" pitchFamily="18" charset="0"/>
              </a:rPr>
              <a:t>4- Ortaokul, İlköğretim Okulu veya İmam Hatip Ortaokulu mezunları </a:t>
            </a:r>
            <a:r>
              <a:rPr lang="tr-TR" sz="2000" dirty="0"/>
              <a:t>Ortaokul, İlköğretim Okulu veya İmam Hatip Ortaokulu mezunlarından Kalfalık Belgesine sahip olanlar Mesleki Eğitim Merkezi Programı 12. Sınıfa kayıtları alınır. 9-10-11 sınıfın sadece kültür derslerini (meslek derslerini almadan) yüz yüze alarak 12. Sınıftan devam ederler. (12 sınıfta 1,5 gün okulda geri kalan zamanı uygun görülmesi durumunda çalıştığı işyerinde) 12. sınıf dersleri ile 9-10-11 sınıf kültür derslerinden başarılı olduklarında Meslek Lisesi Diploması alabileceklerdir.</a:t>
            </a:r>
          </a:p>
        </p:txBody>
      </p:sp>
    </p:spTree>
    <p:extLst>
      <p:ext uri="{BB962C8B-B14F-4D97-AF65-F5344CB8AC3E}">
        <p14:creationId xmlns:p14="http://schemas.microsoft.com/office/powerpoint/2010/main" val="523140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04088"/>
            <a:ext cx="8229600" cy="510334"/>
          </a:xfrm>
        </p:spPr>
        <p:txBody>
          <a:bodyPr>
            <a:noAutofit/>
          </a:bodyPr>
          <a:lstStyle/>
          <a:p>
            <a:pPr algn="ctr"/>
            <a:r>
              <a:rPr lang="tr-TR" sz="2400" b="1" dirty="0"/>
              <a:t>TELAFİ PROGRAMI KAPSAMINDA ALINMASI GEREKEN DERSLER </a:t>
            </a:r>
          </a:p>
        </p:txBody>
      </p:sp>
      <p:pic>
        <p:nvPicPr>
          <p:cNvPr id="4" name="3 İçerik Yer Tutucusu"/>
          <p:cNvPicPr>
            <a:picLocks noGrp="1"/>
          </p:cNvPicPr>
          <p:nvPr>
            <p:ph idx="1"/>
          </p:nvPr>
        </p:nvPicPr>
        <p:blipFill>
          <a:blip r:embed="rId2"/>
          <a:srcRect/>
          <a:stretch>
            <a:fillRect/>
          </a:stretch>
        </p:blipFill>
        <p:spPr bwMode="auto">
          <a:xfrm>
            <a:off x="899592" y="1556792"/>
            <a:ext cx="6840760" cy="4752528"/>
          </a:xfrm>
          <a:prstGeom prst="rect">
            <a:avLst/>
          </a:prstGeom>
          <a:noFill/>
          <a:ln w="9525">
            <a:noFill/>
            <a:miter lim="800000"/>
            <a:headEnd/>
            <a:tailEnd/>
          </a:ln>
        </p:spPr>
      </p:pic>
    </p:spTree>
    <p:extLst>
      <p:ext uri="{BB962C8B-B14F-4D97-AF65-F5344CB8AC3E}">
        <p14:creationId xmlns:p14="http://schemas.microsoft.com/office/powerpoint/2010/main" val="2614011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srcRect/>
          <a:stretch>
            <a:fillRect/>
          </a:stretch>
        </p:blipFill>
        <p:spPr bwMode="auto">
          <a:xfrm>
            <a:off x="1142976" y="642917"/>
            <a:ext cx="6858047" cy="6110307"/>
          </a:xfrm>
          <a:prstGeom prst="rect">
            <a:avLst/>
          </a:prstGeom>
          <a:noFill/>
          <a:ln w="9525">
            <a:noFill/>
            <a:miter lim="800000"/>
            <a:headEnd/>
            <a:tailEnd/>
          </a:ln>
          <a:effectLst/>
        </p:spPr>
      </p:pic>
    </p:spTree>
    <p:extLst>
      <p:ext uri="{BB962C8B-B14F-4D97-AF65-F5344CB8AC3E}">
        <p14:creationId xmlns:p14="http://schemas.microsoft.com/office/powerpoint/2010/main" val="3625963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2"/>
          <p:cNvSpPr>
            <a:spLocks noGrp="1"/>
          </p:cNvSpPr>
          <p:nvPr>
            <p:ph idx="1"/>
          </p:nvPr>
        </p:nvSpPr>
        <p:spPr>
          <a:xfrm>
            <a:off x="0" y="1700808"/>
            <a:ext cx="9144000" cy="5157192"/>
          </a:xfrm>
        </p:spPr>
        <p:txBody>
          <a:bodyPr>
            <a:noAutofit/>
          </a:bodyPr>
          <a:lstStyle/>
          <a:p>
            <a:pPr marL="0" indent="0" algn="just">
              <a:lnSpc>
                <a:spcPct val="120000"/>
              </a:lnSpc>
              <a:spcBef>
                <a:spcPts val="1200"/>
              </a:spcBef>
              <a:spcAft>
                <a:spcPts val="1200"/>
              </a:spcAft>
              <a:buNone/>
            </a:pPr>
            <a:r>
              <a:rPr lang="tr-TR" sz="2000" b="1" dirty="0" smtClean="0">
                <a:latin typeface="Times New Roman" panose="02020603050405020304" pitchFamily="18" charset="0"/>
                <a:cs typeface="Times New Roman" panose="02020603050405020304" pitchFamily="18" charset="0"/>
              </a:rPr>
              <a:t>Açık lise ve mesleki açık öğretim lisesinde tabloda yer alan özellikle donuk öğrenciler öncelikli olmak üzere mesleki eğitim merkezlerine yönlendirmede hedef kitle olarak belirlenmiş olup il milli eğitim müdürlükleri koordinesinde söz konusu öğrencilerin kayıtlı oldukları halk eğitim merkezleri ve mesleki ve teknik Anadolu lisesi müdürlükleri tarafından öğrencilere ulaşılarak mesleki eğitim merkezine yönlendirmelerinin sağlanması.</a:t>
            </a:r>
          </a:p>
          <a:p>
            <a:pPr marL="0" indent="0" algn="just">
              <a:lnSpc>
                <a:spcPct val="120000"/>
              </a:lnSpc>
              <a:spcBef>
                <a:spcPts val="1200"/>
              </a:spcBef>
              <a:spcAft>
                <a:spcPts val="1200"/>
              </a:spcAft>
              <a:buNone/>
            </a:pPr>
            <a:endParaRPr lang="tr-TR" sz="2000" b="1" dirty="0">
              <a:latin typeface="Times New Roman" panose="02020603050405020304" pitchFamily="18" charset="0"/>
              <a:cs typeface="Times New Roman" panose="02020603050405020304" pitchFamily="18" charset="0"/>
            </a:endParaRPr>
          </a:p>
          <a:p>
            <a:pPr marL="0" indent="0" algn="just">
              <a:lnSpc>
                <a:spcPct val="120000"/>
              </a:lnSpc>
              <a:spcBef>
                <a:spcPts val="1200"/>
              </a:spcBef>
              <a:spcAft>
                <a:spcPts val="1200"/>
              </a:spcAft>
              <a:buNone/>
            </a:pPr>
            <a:endParaRPr lang="tr-TR" sz="2000" b="1" dirty="0">
              <a:latin typeface="Times New Roman" panose="02020603050405020304" pitchFamily="18" charset="0"/>
              <a:cs typeface="Times New Roman" panose="02020603050405020304" pitchFamily="18" charset="0"/>
            </a:endParaRPr>
          </a:p>
          <a:p>
            <a:pPr marL="0" indent="0" algn="just">
              <a:lnSpc>
                <a:spcPct val="120000"/>
              </a:lnSpc>
              <a:spcBef>
                <a:spcPts val="1200"/>
              </a:spcBef>
              <a:spcAft>
                <a:spcPts val="1200"/>
              </a:spcAft>
              <a:buNone/>
            </a:pPr>
            <a:endParaRPr lang="tr-TR" sz="2000" b="1" u="sng" dirty="0">
              <a:latin typeface="Times New Roman" panose="02020603050405020304" pitchFamily="18" charset="0"/>
              <a:cs typeface="Times New Roman" panose="02020603050405020304" pitchFamily="18" charset="0"/>
            </a:endParaRPr>
          </a:p>
        </p:txBody>
      </p:sp>
      <p:graphicFrame>
        <p:nvGraphicFramePr>
          <p:cNvPr id="3" name="Tablo 2"/>
          <p:cNvGraphicFramePr>
            <a:graphicFrameLocks noGrp="1"/>
          </p:cNvGraphicFramePr>
          <p:nvPr>
            <p:extLst>
              <p:ext uri="{D42A27DB-BD31-4B8C-83A1-F6EECF244321}">
                <p14:modId xmlns:p14="http://schemas.microsoft.com/office/powerpoint/2010/main" val="514194868"/>
              </p:ext>
            </p:extLst>
          </p:nvPr>
        </p:nvGraphicFramePr>
        <p:xfrm>
          <a:off x="611560" y="4077072"/>
          <a:ext cx="7848871" cy="2011332"/>
        </p:xfrm>
        <a:graphic>
          <a:graphicData uri="http://schemas.openxmlformats.org/drawingml/2006/table">
            <a:tbl>
              <a:tblPr firstRow="1" bandRow="1">
                <a:tableStyleId>{5C22544A-7EE6-4342-B048-85BDC9FD1C3A}</a:tableStyleId>
              </a:tblPr>
              <a:tblGrid>
                <a:gridCol w="2630895"/>
                <a:gridCol w="2608988"/>
                <a:gridCol w="2608988"/>
              </a:tblGrid>
              <a:tr h="482321">
                <a:tc>
                  <a:txBody>
                    <a:bodyPr/>
                    <a:lstStyle/>
                    <a:p>
                      <a:pPr algn="ctr" fontAlgn="b"/>
                      <a:r>
                        <a:rPr lang="tr-TR" sz="1600" b="1" i="0" u="none" strike="noStrike" dirty="0" smtClean="0">
                          <a:solidFill>
                            <a:srgbClr val="000000"/>
                          </a:solidFill>
                          <a:effectLst/>
                          <a:latin typeface="Times New Roman" panose="02020603050405020304" pitchFamily="18" charset="0"/>
                          <a:cs typeface="Times New Roman" panose="02020603050405020304" pitchFamily="18" charset="0"/>
                        </a:rPr>
                        <a:t>OKUL</a:t>
                      </a:r>
                      <a:r>
                        <a:rPr lang="tr-TR" sz="1600" b="1" i="0" u="none" strike="noStrike" baseline="0" dirty="0" smtClean="0">
                          <a:solidFill>
                            <a:srgbClr val="000000"/>
                          </a:solidFill>
                          <a:effectLst/>
                          <a:latin typeface="Times New Roman" panose="02020603050405020304" pitchFamily="18" charset="0"/>
                          <a:cs typeface="Times New Roman" panose="02020603050405020304" pitchFamily="18" charset="0"/>
                        </a:rPr>
                        <a:t> TÜRÜ</a:t>
                      </a:r>
                      <a:endParaRPr lang="tr-TR"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9525" marB="0" anchor="ctr"/>
                </a:tc>
                <a:tc>
                  <a:txBody>
                    <a:bodyPr/>
                    <a:lstStyle/>
                    <a:p>
                      <a:pPr algn="ctr" fontAlgn="b"/>
                      <a:r>
                        <a:rPr lang="tr-TR" sz="1600" b="1" i="0" u="none" strike="noStrike" dirty="0">
                          <a:solidFill>
                            <a:srgbClr val="000000"/>
                          </a:solidFill>
                          <a:effectLst/>
                          <a:latin typeface="Times New Roman" panose="02020603050405020304" pitchFamily="18" charset="0"/>
                          <a:cs typeface="Times New Roman" panose="02020603050405020304" pitchFamily="18" charset="0"/>
                        </a:rPr>
                        <a:t>AKTİF</a:t>
                      </a:r>
                    </a:p>
                  </a:txBody>
                  <a:tcPr marL="7144" marR="7144" marT="9525" marB="0" anchor="ctr"/>
                </a:tc>
                <a:tc>
                  <a:txBody>
                    <a:bodyPr/>
                    <a:lstStyle/>
                    <a:p>
                      <a:pPr algn="ctr" fontAlgn="b"/>
                      <a:r>
                        <a:rPr lang="tr-TR" sz="1600" b="1" i="0" u="none" strike="noStrike" dirty="0">
                          <a:solidFill>
                            <a:srgbClr val="000000"/>
                          </a:solidFill>
                          <a:effectLst/>
                          <a:latin typeface="Times New Roman" panose="02020603050405020304" pitchFamily="18" charset="0"/>
                          <a:cs typeface="Times New Roman" panose="02020603050405020304" pitchFamily="18" charset="0"/>
                        </a:rPr>
                        <a:t>DONUK</a:t>
                      </a:r>
                    </a:p>
                  </a:txBody>
                  <a:tcPr marL="7144" marR="7144" marT="9525" marB="0" anchor="ctr"/>
                </a:tc>
              </a:tr>
              <a:tr h="482321">
                <a:tc>
                  <a:txBody>
                    <a:bodyPr/>
                    <a:lstStyle/>
                    <a:p>
                      <a:pPr algn="l" fontAlgn="b"/>
                      <a:r>
                        <a:rPr lang="tr-TR" sz="1600" b="0" i="0" u="none" strike="noStrike" dirty="0">
                          <a:solidFill>
                            <a:srgbClr val="000000"/>
                          </a:solidFill>
                          <a:effectLst/>
                          <a:latin typeface="Times New Roman" panose="02020603050405020304" pitchFamily="18" charset="0"/>
                          <a:cs typeface="Times New Roman" panose="02020603050405020304" pitchFamily="18" charset="0"/>
                        </a:rPr>
                        <a:t>AÇIK ÖĞRETİM </a:t>
                      </a:r>
                      <a:r>
                        <a:rPr lang="tr-TR" sz="1600" b="0" i="0" u="none" strike="noStrike" dirty="0" smtClean="0">
                          <a:solidFill>
                            <a:srgbClr val="000000"/>
                          </a:solidFill>
                          <a:effectLst/>
                          <a:latin typeface="Times New Roman" panose="02020603050405020304" pitchFamily="18" charset="0"/>
                          <a:cs typeface="Times New Roman" panose="02020603050405020304" pitchFamily="18" charset="0"/>
                        </a:rPr>
                        <a:t>LİSESİ</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9525" marB="0" anchor="ctr"/>
                </a:tc>
                <a:tc>
                  <a:txBody>
                    <a:bodyPr/>
                    <a:lstStyle/>
                    <a:p>
                      <a:pPr algn="ctr" fontAlgn="b"/>
                      <a:r>
                        <a:rPr lang="tr-TR" sz="1600" b="0" i="0" u="none" strike="noStrike" dirty="0" smtClean="0">
                          <a:solidFill>
                            <a:srgbClr val="000000"/>
                          </a:solidFill>
                          <a:effectLst/>
                          <a:latin typeface="Times New Roman" panose="02020603050405020304" pitchFamily="18" charset="0"/>
                          <a:cs typeface="Times New Roman" panose="02020603050405020304" pitchFamily="18" charset="0"/>
                        </a:rPr>
                        <a:t>924.764</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9525" marB="0" anchor="ctr"/>
                </a:tc>
                <a:tc>
                  <a:txBody>
                    <a:bodyPr/>
                    <a:lstStyle/>
                    <a:p>
                      <a:pPr algn="ctr" fontAlgn="b"/>
                      <a:r>
                        <a:rPr lang="tr-TR" sz="1600" b="0" i="0" u="none" strike="noStrike" dirty="0" smtClean="0">
                          <a:solidFill>
                            <a:srgbClr val="000000"/>
                          </a:solidFill>
                          <a:effectLst/>
                          <a:latin typeface="Times New Roman" panose="02020603050405020304" pitchFamily="18" charset="0"/>
                          <a:cs typeface="Times New Roman" panose="02020603050405020304" pitchFamily="18" charset="0"/>
                        </a:rPr>
                        <a:t>1.959.354</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9525" marB="0" anchor="ctr"/>
                </a:tc>
              </a:tr>
              <a:tr h="482321">
                <a:tc>
                  <a:txBody>
                    <a:bodyPr/>
                    <a:lstStyle/>
                    <a:p>
                      <a:pPr algn="l" fontAlgn="b"/>
                      <a:r>
                        <a:rPr lang="tr-TR" sz="1600" b="0" i="0" u="none" strike="noStrike" dirty="0">
                          <a:solidFill>
                            <a:srgbClr val="000000"/>
                          </a:solidFill>
                          <a:effectLst/>
                          <a:latin typeface="Times New Roman" panose="02020603050405020304" pitchFamily="18" charset="0"/>
                          <a:cs typeface="Times New Roman" panose="02020603050405020304" pitchFamily="18" charset="0"/>
                        </a:rPr>
                        <a:t>MESLEKİ AÇIK ÖĞRETİM </a:t>
                      </a:r>
                      <a:r>
                        <a:rPr lang="tr-TR" sz="1600" b="0" i="0" u="none" strike="noStrike" dirty="0" smtClean="0">
                          <a:solidFill>
                            <a:srgbClr val="000000"/>
                          </a:solidFill>
                          <a:effectLst/>
                          <a:latin typeface="Times New Roman" panose="02020603050405020304" pitchFamily="18" charset="0"/>
                          <a:cs typeface="Times New Roman" panose="02020603050405020304" pitchFamily="18" charset="0"/>
                        </a:rPr>
                        <a:t>LİSESİ</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9525" marB="0" anchor="ctr"/>
                </a:tc>
                <a:tc>
                  <a:txBody>
                    <a:bodyPr/>
                    <a:lstStyle/>
                    <a:p>
                      <a:pPr algn="ctr" fontAlgn="b"/>
                      <a:r>
                        <a:rPr lang="tr-TR" sz="1600" b="0" i="0" u="none" strike="noStrike" dirty="0" smtClean="0">
                          <a:solidFill>
                            <a:srgbClr val="000000"/>
                          </a:solidFill>
                          <a:effectLst/>
                          <a:latin typeface="Times New Roman" panose="02020603050405020304" pitchFamily="18" charset="0"/>
                          <a:cs typeface="Times New Roman" panose="02020603050405020304" pitchFamily="18" charset="0"/>
                        </a:rPr>
                        <a:t>74.498</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9525" marB="0" anchor="ctr"/>
                </a:tc>
                <a:tc>
                  <a:txBody>
                    <a:bodyPr/>
                    <a:lstStyle/>
                    <a:p>
                      <a:pPr algn="ctr" fontAlgn="b"/>
                      <a:r>
                        <a:rPr lang="tr-TR" sz="1600" b="0" i="0" u="none" strike="noStrike" dirty="0" smtClean="0">
                          <a:solidFill>
                            <a:srgbClr val="000000"/>
                          </a:solidFill>
                          <a:effectLst/>
                          <a:latin typeface="Times New Roman" panose="02020603050405020304" pitchFamily="18" charset="0"/>
                          <a:cs typeface="Times New Roman" panose="02020603050405020304" pitchFamily="18" charset="0"/>
                        </a:rPr>
                        <a:t>310.075</a:t>
                      </a:r>
                      <a:endParaRPr lang="tr-TR" sz="1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9525" marB="0" anchor="ctr"/>
                </a:tc>
              </a:tr>
              <a:tr h="549485">
                <a:tc>
                  <a:txBody>
                    <a:bodyPr/>
                    <a:lstStyle/>
                    <a:p>
                      <a:pPr algn="ctr" fontAlgn="b"/>
                      <a:r>
                        <a:rPr lang="tr-TR" sz="1600" b="1" i="0" u="none" strike="noStrike" dirty="0">
                          <a:solidFill>
                            <a:srgbClr val="000000"/>
                          </a:solidFill>
                          <a:effectLst/>
                          <a:latin typeface="Times New Roman" panose="02020603050405020304" pitchFamily="18" charset="0"/>
                          <a:cs typeface="Times New Roman" panose="02020603050405020304" pitchFamily="18" charset="0"/>
                        </a:rPr>
                        <a:t>TOPLAM</a:t>
                      </a:r>
                    </a:p>
                  </a:txBody>
                  <a:tcPr marL="7144" marR="7144" marT="9525" marB="0" anchor="ctr"/>
                </a:tc>
                <a:tc>
                  <a:txBody>
                    <a:bodyPr/>
                    <a:lstStyle/>
                    <a:p>
                      <a:pPr algn="ctr" fontAlgn="b"/>
                      <a:r>
                        <a:rPr lang="tr-TR" sz="1600" b="1" i="0" u="none" strike="noStrike" dirty="0" smtClean="0">
                          <a:solidFill>
                            <a:srgbClr val="000000"/>
                          </a:solidFill>
                          <a:effectLst/>
                          <a:latin typeface="Times New Roman" panose="02020603050405020304" pitchFamily="18" charset="0"/>
                          <a:cs typeface="Times New Roman" panose="02020603050405020304" pitchFamily="18" charset="0"/>
                        </a:rPr>
                        <a:t>999.262</a:t>
                      </a:r>
                      <a:endParaRPr lang="tr-TR"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9525" marB="0" anchor="ctr"/>
                </a:tc>
                <a:tc>
                  <a:txBody>
                    <a:bodyPr/>
                    <a:lstStyle/>
                    <a:p>
                      <a:pPr algn="ctr" fontAlgn="b"/>
                      <a:r>
                        <a:rPr lang="tr-TR" sz="1600" b="1" i="0" u="none" strike="noStrike" dirty="0" smtClean="0">
                          <a:solidFill>
                            <a:srgbClr val="000000"/>
                          </a:solidFill>
                          <a:effectLst/>
                          <a:latin typeface="Times New Roman" panose="02020603050405020304" pitchFamily="18" charset="0"/>
                          <a:cs typeface="Times New Roman" panose="02020603050405020304" pitchFamily="18" charset="0"/>
                        </a:rPr>
                        <a:t>2.269.429</a:t>
                      </a:r>
                      <a:endParaRPr lang="tr-TR"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144" marR="7144" marT="9525" marB="0" anchor="ctr"/>
                </a:tc>
              </a:tr>
            </a:tbl>
          </a:graphicData>
        </a:graphic>
      </p:graphicFrame>
    </p:spTree>
    <p:extLst>
      <p:ext uri="{BB962C8B-B14F-4D97-AF65-F5344CB8AC3E}">
        <p14:creationId xmlns:p14="http://schemas.microsoft.com/office/powerpoint/2010/main" val="2881468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691788"/>
            <a:ext cx="9144000" cy="2554545"/>
          </a:xfrm>
          <a:prstGeom prst="rect">
            <a:avLst/>
          </a:prstGeom>
          <a:solidFill>
            <a:schemeClr val="accent3"/>
          </a:solidFill>
          <a:ln w="9525">
            <a:noFill/>
            <a:miter lim="800000"/>
            <a:headEnd/>
            <a:tailEnd/>
          </a:ln>
          <a:effectLst/>
        </p:spPr>
        <p:txBody>
          <a:bodyPr wrap="square" anchor="ct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a:r>
              <a:rPr lang="tr-TR" altLang="en-US" sz="4000" b="1" dirty="0">
                <a:ea typeface="Calibri" panose="020F0502020204030204" pitchFamily="34" charset="0"/>
                <a:cs typeface="Times New Roman" panose="02020603050405020304" pitchFamily="18" charset="0"/>
              </a:rPr>
              <a:t>ÖNCEKİ ÖĞRENMELERİN TANINMASI, DENKLİK VE ÖLÇME DEĞERLENDİRME İŞLEMLERİ İLE İLGİLİ USUL VE ESASLAR</a:t>
            </a:r>
            <a:endParaRPr lang="tr-TR" altLang="en-US" sz="4000" dirty="0">
              <a:ea typeface="Calibri" panose="020F0502020204030204" pitchFamily="34" charset="0"/>
              <a:cs typeface="Times New Roman" panose="02020603050405020304" pitchFamily="18" charset="0"/>
            </a:endParaRPr>
          </a:p>
        </p:txBody>
      </p:sp>
      <p:sp>
        <p:nvSpPr>
          <p:cNvPr id="2" name="Dikdörtgen 1"/>
          <p:cNvSpPr/>
          <p:nvPr/>
        </p:nvSpPr>
        <p:spPr>
          <a:xfrm>
            <a:off x="0" y="17493"/>
            <a:ext cx="9144000" cy="1323439"/>
          </a:xfrm>
          <a:prstGeom prst="rect">
            <a:avLst/>
          </a:prstGeom>
        </p:spPr>
        <p:txBody>
          <a:bodyPr wrap="square">
            <a:spAutoFit/>
          </a:bodyPr>
          <a:lstStyle/>
          <a:p>
            <a:pPr algn="ctr" eaLnBrk="1" hangingPunct="1">
              <a:defRPr/>
            </a:pPr>
            <a:r>
              <a:rPr lang="tr-TR" altLang="tr-TR" sz="4000" b="1" dirty="0">
                <a:effectLst>
                  <a:outerShdw blurRad="38100" dist="38100" dir="2700000" algn="tl">
                    <a:srgbClr val="C0C0C0"/>
                  </a:outerShdw>
                </a:effectLst>
                <a:cs typeface="Times New Roman" pitchFamily="18" charset="0"/>
              </a:rPr>
              <a:t>DENKLİK; KALFALIK/USTALIK BELGELENDİRME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6"/>
          <p:cNvSpPr txBox="1">
            <a:spLocks noChangeArrowheads="1"/>
          </p:cNvSpPr>
          <p:nvPr/>
        </p:nvSpPr>
        <p:spPr bwMode="auto">
          <a:xfrm>
            <a:off x="0" y="836613"/>
            <a:ext cx="30591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r>
              <a:rPr lang="tr-TR" altLang="tr-TR" sz="4000" b="1" dirty="0">
                <a:cs typeface="Times New Roman" panose="02020603050405020304" pitchFamily="18" charset="0"/>
              </a:rPr>
              <a:t>TANIMLAR</a:t>
            </a:r>
          </a:p>
        </p:txBody>
      </p:sp>
      <p:sp>
        <p:nvSpPr>
          <p:cNvPr id="16387" name="Text Box 7"/>
          <p:cNvSpPr txBox="1">
            <a:spLocks noChangeArrowheads="1"/>
          </p:cNvSpPr>
          <p:nvPr/>
        </p:nvSpPr>
        <p:spPr bwMode="auto">
          <a:xfrm>
            <a:off x="0" y="227647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endParaRPr lang="tr-TR" altLang="tr-TR" sz="1800">
              <a:latin typeface="Verdana" panose="020B0604030504040204" pitchFamily="34" charset="0"/>
            </a:endParaRPr>
          </a:p>
        </p:txBody>
      </p:sp>
      <p:sp>
        <p:nvSpPr>
          <p:cNvPr id="16388" name="Text Box 8"/>
          <p:cNvSpPr txBox="1">
            <a:spLocks noChangeArrowheads="1"/>
          </p:cNvSpPr>
          <p:nvPr/>
        </p:nvSpPr>
        <p:spPr bwMode="auto">
          <a:xfrm>
            <a:off x="-92075" y="2147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endParaRPr lang="tr-TR" altLang="tr-TR" sz="1800">
              <a:latin typeface="Verdana" panose="020B0604030504040204" pitchFamily="34" charset="0"/>
            </a:endParaRPr>
          </a:p>
        </p:txBody>
      </p:sp>
      <p:sp>
        <p:nvSpPr>
          <p:cNvPr id="16389" name="Text Box 9"/>
          <p:cNvSpPr txBox="1">
            <a:spLocks noChangeArrowheads="1"/>
          </p:cNvSpPr>
          <p:nvPr/>
        </p:nvSpPr>
        <p:spPr bwMode="auto">
          <a:xfrm>
            <a:off x="0" y="1700213"/>
            <a:ext cx="9144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just"/>
            <a:r>
              <a:rPr lang="tr-TR" altLang="en-US" sz="2200" dirty="0"/>
              <a:t>Bu Yönergede geçen;</a:t>
            </a:r>
          </a:p>
          <a:p>
            <a:pPr algn="just"/>
            <a:r>
              <a:rPr lang="tr-TR" altLang="en-US" sz="2200" dirty="0">
                <a:solidFill>
                  <a:srgbClr val="FF0000"/>
                </a:solidFill>
              </a:rPr>
              <a:t>Komisyon: </a:t>
            </a:r>
            <a:r>
              <a:rPr lang="tr-TR" altLang="en-US" sz="2200" dirty="0"/>
              <a:t>Önceki öğrenmelerin tanınması ve denklik komisyonunu,</a:t>
            </a:r>
          </a:p>
          <a:p>
            <a:pPr algn="just"/>
            <a:r>
              <a:rPr lang="tr-TR" altLang="en-US" sz="2200" dirty="0">
                <a:solidFill>
                  <a:srgbClr val="FF0000"/>
                </a:solidFill>
              </a:rPr>
              <a:t>Öğrenme Kazanımları: </a:t>
            </a:r>
            <a:r>
              <a:rPr lang="tr-TR" altLang="en-US" sz="2200" dirty="0"/>
              <a:t>Herhangi bir öğrenme sürecinin tamamlanmasından sonra bireyin sahip olduğu bilgi, beceri ve yetkinlikleri,</a:t>
            </a:r>
          </a:p>
          <a:p>
            <a:pPr algn="just"/>
            <a:r>
              <a:rPr lang="tr-TR" altLang="en-US" sz="2200" dirty="0">
                <a:solidFill>
                  <a:srgbClr val="FF0000"/>
                </a:solidFill>
              </a:rPr>
              <a:t>Ölçme ve değerlendirme yeri: </a:t>
            </a:r>
            <a:r>
              <a:rPr lang="tr-TR" altLang="en-US" sz="2200" dirty="0"/>
              <a:t>Ölçme değerlendirme kriterlerine göre beceri sınavı yapmaya uygun okul/kurum veya işletmeyi,</a:t>
            </a:r>
          </a:p>
          <a:p>
            <a:pPr algn="just"/>
            <a:r>
              <a:rPr lang="tr-TR" altLang="en-US" sz="2200" dirty="0">
                <a:solidFill>
                  <a:srgbClr val="FF0000"/>
                </a:solidFill>
              </a:rPr>
              <a:t>Önceki Öğrenme: Örgün</a:t>
            </a:r>
            <a:r>
              <a:rPr lang="tr-TR" altLang="en-US" sz="2200" dirty="0"/>
              <a:t> eğitim, </a:t>
            </a:r>
            <a:r>
              <a:rPr lang="tr-TR" altLang="en-US" sz="2200" dirty="0">
                <a:solidFill>
                  <a:srgbClr val="FF0000"/>
                </a:solidFill>
              </a:rPr>
              <a:t>yaygın</a:t>
            </a:r>
            <a:r>
              <a:rPr lang="tr-TR" altLang="en-US" sz="2200" dirty="0"/>
              <a:t> eğitim ve/veya </a:t>
            </a:r>
            <a:r>
              <a:rPr lang="tr-TR" altLang="en-US" sz="2200" dirty="0">
                <a:solidFill>
                  <a:srgbClr val="FF0000"/>
                </a:solidFill>
              </a:rPr>
              <a:t>serbest öğrenme yoluyla</a:t>
            </a:r>
            <a:r>
              <a:rPr lang="tr-TR" altLang="en-US" sz="2200" dirty="0"/>
              <a:t> edinilen öğrenme kazanımlarını,</a:t>
            </a:r>
          </a:p>
          <a:p>
            <a:pPr algn="just"/>
            <a:r>
              <a:rPr lang="tr-TR" altLang="en-US" sz="2200" dirty="0">
                <a:solidFill>
                  <a:srgbClr val="FF0000"/>
                </a:solidFill>
              </a:rPr>
              <a:t>Serbest öğrenme: Örgün ve yaygın </a:t>
            </a:r>
            <a:r>
              <a:rPr lang="tr-TR" altLang="en-US" sz="2200" dirty="0"/>
              <a:t>eğitim kurumlarında verilen </a:t>
            </a:r>
            <a:r>
              <a:rPr lang="tr-TR" altLang="en-US" sz="2200" dirty="0">
                <a:solidFill>
                  <a:srgbClr val="FF0000"/>
                </a:solidFill>
              </a:rPr>
              <a:t>eğitimle edinilmeyen, </a:t>
            </a:r>
            <a:r>
              <a:rPr lang="tr-TR" altLang="en-US" sz="2200" dirty="0"/>
              <a:t>bir amaç veya niyet olmaksızın kazanılan öğrenmeden, bilinçli ve niyetlenmiş öğrenmeye kadar deneyime dayalı </a:t>
            </a:r>
            <a:r>
              <a:rPr lang="tr-TR" altLang="en-US" sz="2200" dirty="0">
                <a:solidFill>
                  <a:srgbClr val="FF0000"/>
                </a:solidFill>
              </a:rPr>
              <a:t>her türlü öğrenmeyi</a:t>
            </a:r>
            <a:r>
              <a:rPr lang="tr-TR" altLang="en-US" sz="2200" dirty="0"/>
              <a:t>,</a:t>
            </a:r>
          </a:p>
          <a:p>
            <a:pPr algn="just"/>
            <a:r>
              <a:rPr lang="tr-TR" altLang="en-US" sz="2200" dirty="0"/>
              <a:t>ifade eder.</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7"/>
          <p:cNvSpPr txBox="1">
            <a:spLocks noChangeArrowheads="1"/>
          </p:cNvSpPr>
          <p:nvPr/>
        </p:nvSpPr>
        <p:spPr bwMode="auto">
          <a:xfrm>
            <a:off x="0" y="227647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endParaRPr lang="tr-TR" altLang="tr-TR" sz="1800">
              <a:latin typeface="Verdana" panose="020B0604030504040204" pitchFamily="34" charset="0"/>
            </a:endParaRPr>
          </a:p>
        </p:txBody>
      </p:sp>
      <p:sp>
        <p:nvSpPr>
          <p:cNvPr id="17412" name="Text Box 8"/>
          <p:cNvSpPr txBox="1">
            <a:spLocks noChangeArrowheads="1"/>
          </p:cNvSpPr>
          <p:nvPr/>
        </p:nvSpPr>
        <p:spPr bwMode="auto">
          <a:xfrm>
            <a:off x="-92075" y="2147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endParaRPr lang="tr-TR" altLang="tr-TR" sz="1800">
              <a:latin typeface="Verdana" panose="020B0604030504040204" pitchFamily="34" charset="0"/>
            </a:endParaRPr>
          </a:p>
        </p:txBody>
      </p:sp>
      <p:sp>
        <p:nvSpPr>
          <p:cNvPr id="17413" name="Text Box 9"/>
          <p:cNvSpPr txBox="1">
            <a:spLocks noChangeArrowheads="1"/>
          </p:cNvSpPr>
          <p:nvPr/>
        </p:nvSpPr>
        <p:spPr bwMode="auto">
          <a:xfrm>
            <a:off x="0" y="1700213"/>
            <a:ext cx="91440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just"/>
            <a:r>
              <a:rPr lang="tr-TR" altLang="en-US" sz="2200" dirty="0"/>
              <a:t>Bireyin örgün/yaygın eğitim </a:t>
            </a:r>
            <a:r>
              <a:rPr lang="tr-TR" altLang="en-US" sz="2200" dirty="0">
                <a:solidFill>
                  <a:srgbClr val="FF0000"/>
                </a:solidFill>
              </a:rPr>
              <a:t>veya serbest öğrenmeler yoluyla edindiği öğrenme kazanımları; kalfalık ve ustalık belgelerine erişimde değerlendirilir. </a:t>
            </a:r>
          </a:p>
          <a:p>
            <a:pPr algn="just"/>
            <a:r>
              <a:rPr lang="tr-TR" altLang="en-US" sz="2200" dirty="0"/>
              <a:t>Önceki öğrenmelerin tanınması ve denkliği; ulusal meslek standartları, ulusal yeterlilikler ve ilgili alan/dalın çerçeve öğretim programları ile kazandırılması amaçlanan öğrenme kazanımları esas alınarak yapılan ölçme ve değerlendirmelerle sağlanır.</a:t>
            </a:r>
          </a:p>
          <a:p>
            <a:pPr algn="just"/>
            <a:r>
              <a:rPr lang="tr-TR" altLang="en-US" sz="2200" dirty="0"/>
              <a:t>Bakanlıkça veya Bakanlık ile diğer kurum ve kuruluşların iş birliği sonucunda verilmiş veya yurt dışından alınmış; </a:t>
            </a:r>
            <a:r>
              <a:rPr lang="tr-TR" altLang="en-US" sz="2200" dirty="0">
                <a:solidFill>
                  <a:srgbClr val="FF0000"/>
                </a:solidFill>
              </a:rPr>
              <a:t>diploma, öğrenim durum belgesi, MYK Mesleki Yeterlilik Belgesi, öğrenim belgesi, yüz yüze eğitimi tamamlama belgesi, tasdikname, kurs bitirme belgesi, yetki belgesi, sertifika ve hizmet belgesi </a:t>
            </a:r>
            <a:r>
              <a:rPr lang="tr-TR" altLang="en-US" sz="2200" dirty="0"/>
              <a:t>önceki öğrenmelerin doğrulanması süreçlerinde değerlendirmeye tabi tutulan belgelerdir.</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6"/>
          <p:cNvSpPr txBox="1">
            <a:spLocks noChangeArrowheads="1"/>
          </p:cNvSpPr>
          <p:nvPr/>
        </p:nvSpPr>
        <p:spPr bwMode="auto">
          <a:xfrm>
            <a:off x="0" y="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r>
              <a:rPr lang="tr-TR" altLang="en-US" sz="3200" b="1" dirty="0"/>
              <a:t>KALFALIK/USTALIK SINAV ve BELGELENDİRME BAŞVURUSU</a:t>
            </a:r>
            <a:endParaRPr lang="tr-TR" altLang="tr-TR" sz="3200" b="1" dirty="0">
              <a:cs typeface="Times New Roman" panose="02020603050405020304" pitchFamily="18" charset="0"/>
            </a:endParaRPr>
          </a:p>
        </p:txBody>
      </p:sp>
      <p:sp>
        <p:nvSpPr>
          <p:cNvPr id="18435" name="Text Box 7"/>
          <p:cNvSpPr txBox="1">
            <a:spLocks noChangeArrowheads="1"/>
          </p:cNvSpPr>
          <p:nvPr/>
        </p:nvSpPr>
        <p:spPr bwMode="auto">
          <a:xfrm>
            <a:off x="0" y="227647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endParaRPr lang="tr-TR" altLang="tr-TR" sz="1800">
              <a:latin typeface="Verdana" panose="020B0604030504040204" pitchFamily="34" charset="0"/>
            </a:endParaRPr>
          </a:p>
        </p:txBody>
      </p:sp>
      <p:sp>
        <p:nvSpPr>
          <p:cNvPr id="18436" name="Text Box 8"/>
          <p:cNvSpPr txBox="1">
            <a:spLocks noChangeArrowheads="1"/>
          </p:cNvSpPr>
          <p:nvPr/>
        </p:nvSpPr>
        <p:spPr bwMode="auto">
          <a:xfrm>
            <a:off x="-92075" y="2147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endParaRPr lang="tr-TR" altLang="tr-TR" sz="1800">
              <a:latin typeface="Verdana" panose="020B0604030504040204" pitchFamily="34" charset="0"/>
            </a:endParaRPr>
          </a:p>
        </p:txBody>
      </p:sp>
      <p:sp>
        <p:nvSpPr>
          <p:cNvPr id="18437" name="Text Box 9"/>
          <p:cNvSpPr txBox="1">
            <a:spLocks noChangeArrowheads="1"/>
          </p:cNvSpPr>
          <p:nvPr/>
        </p:nvSpPr>
        <p:spPr bwMode="auto">
          <a:xfrm>
            <a:off x="0" y="2318404"/>
            <a:ext cx="9144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just"/>
            <a:r>
              <a:rPr lang="tr-TR" altLang="en-US" sz="2200" dirty="0">
                <a:solidFill>
                  <a:srgbClr val="FF0000"/>
                </a:solidFill>
              </a:rPr>
              <a:t>En az 22 yaşını bitirmiş,</a:t>
            </a:r>
            <a:r>
              <a:rPr lang="tr-TR" altLang="en-US" sz="2200" dirty="0"/>
              <a:t> </a:t>
            </a:r>
          </a:p>
          <a:p>
            <a:pPr algn="just"/>
            <a:r>
              <a:rPr lang="tr-TR" altLang="en-US" sz="2200" dirty="0">
                <a:solidFill>
                  <a:srgbClr val="FF0000"/>
                </a:solidFill>
              </a:rPr>
              <a:t>İlköğretim okulu mezunu veya ortaokul/imam hatip ortaokulu öğrenimini tamamlamış</a:t>
            </a:r>
            <a:r>
              <a:rPr lang="tr-TR" altLang="en-US" sz="2200" dirty="0"/>
              <a:t> olmak gerekir. </a:t>
            </a:r>
          </a:p>
          <a:p>
            <a:pPr algn="just"/>
            <a:r>
              <a:rPr lang="tr-TR" altLang="en-US" sz="2200" dirty="0"/>
              <a:t>Okul/kurum müdürlüklerine sınav döneminin başlangıcından </a:t>
            </a:r>
            <a:r>
              <a:rPr lang="tr-TR" altLang="en-US" sz="2200" dirty="0">
                <a:solidFill>
                  <a:srgbClr val="FF0000"/>
                </a:solidFill>
              </a:rPr>
              <a:t>en az bir ay öncesine </a:t>
            </a:r>
            <a:r>
              <a:rPr lang="tr-TR" altLang="en-US" sz="2200" dirty="0"/>
              <a:t>kadar yapılması gerekir. Süresi içerisinde yapılmayan başvurular, bir sonraki sınav dönemi için kabul edilir.</a:t>
            </a:r>
          </a:p>
          <a:p>
            <a:pPr algn="just"/>
            <a:r>
              <a:rPr lang="tr-TR" altLang="en-US" sz="2200" dirty="0"/>
              <a:t>Başvuru yaptığı halde sınavlara katılmayanlar ile sınavlarda başarılı olamayanlar, </a:t>
            </a:r>
            <a:r>
              <a:rPr lang="tr-TR" altLang="en-US" sz="2200" dirty="0">
                <a:solidFill>
                  <a:srgbClr val="FF0000"/>
                </a:solidFill>
              </a:rPr>
              <a:t>tekrar sınava girebilmek için yeni sınav döneminden en az bir ay önce dilekçe ile </a:t>
            </a:r>
            <a:r>
              <a:rPr lang="tr-TR" altLang="en-US" sz="2200" dirty="0"/>
              <a:t>okul/kurum müdürlüğüne başvurmak zorundadır.</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0" y="0"/>
            <a:ext cx="73088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r>
              <a:rPr lang="tr-TR" altLang="en-US" sz="4000" b="1" dirty="0"/>
              <a:t>BAŞVURULARIN DEĞERLENDİRİLMESİ</a:t>
            </a:r>
            <a:endParaRPr lang="tr-TR" altLang="tr-TR" sz="4000" b="1" dirty="0">
              <a:cs typeface="Times New Roman" panose="02020603050405020304" pitchFamily="18" charset="0"/>
            </a:endParaRPr>
          </a:p>
        </p:txBody>
      </p:sp>
      <p:sp>
        <p:nvSpPr>
          <p:cNvPr id="27651" name="Text Box 7"/>
          <p:cNvSpPr txBox="1">
            <a:spLocks noChangeArrowheads="1"/>
          </p:cNvSpPr>
          <p:nvPr/>
        </p:nvSpPr>
        <p:spPr bwMode="auto">
          <a:xfrm>
            <a:off x="0" y="227647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endParaRPr lang="tr-TR" altLang="tr-TR" sz="1800">
              <a:latin typeface="Verdana" panose="020B0604030504040204" pitchFamily="34" charset="0"/>
            </a:endParaRPr>
          </a:p>
        </p:txBody>
      </p:sp>
      <p:sp>
        <p:nvSpPr>
          <p:cNvPr id="27652" name="Text Box 8"/>
          <p:cNvSpPr txBox="1">
            <a:spLocks noChangeArrowheads="1"/>
          </p:cNvSpPr>
          <p:nvPr/>
        </p:nvSpPr>
        <p:spPr bwMode="auto">
          <a:xfrm>
            <a:off x="-92075" y="2147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endParaRPr lang="tr-TR" altLang="tr-TR" sz="1800">
              <a:latin typeface="Verdana" panose="020B0604030504040204" pitchFamily="34" charset="0"/>
            </a:endParaRPr>
          </a:p>
        </p:txBody>
      </p:sp>
      <p:sp>
        <p:nvSpPr>
          <p:cNvPr id="27653" name="Text Box 9"/>
          <p:cNvSpPr txBox="1">
            <a:spLocks noChangeArrowheads="1"/>
          </p:cNvSpPr>
          <p:nvPr/>
        </p:nvSpPr>
        <p:spPr bwMode="auto">
          <a:xfrm>
            <a:off x="16584" y="2321779"/>
            <a:ext cx="9144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just"/>
            <a:r>
              <a:rPr lang="tr-TR" altLang="en-US" sz="3000" dirty="0"/>
              <a:t>Değerlendirme işlemleri </a:t>
            </a:r>
            <a:r>
              <a:rPr lang="tr-TR" altLang="en-US" sz="3000" dirty="0">
                <a:solidFill>
                  <a:srgbClr val="FF0000"/>
                </a:solidFill>
              </a:rPr>
              <a:t>il millî eğitim müdürlüğü bünyesinde kurulacak önceki öğrenmelerin tanınması ve denklik komisyonunca yapılır. Komisyon, </a:t>
            </a:r>
            <a:r>
              <a:rPr lang="tr-TR" altLang="en-US" sz="3000" dirty="0"/>
              <a:t>İldeki mesleki ve teknik ortaöğretim kurumlarında görevli müdür/müdür yardımcıları arasından görevlendirilen </a:t>
            </a:r>
            <a:r>
              <a:rPr lang="tr-TR" altLang="en-US" sz="3000" dirty="0">
                <a:solidFill>
                  <a:srgbClr val="FF0000"/>
                </a:solidFill>
              </a:rPr>
              <a:t>en az üç kişiden oluşur.</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6"/>
          <p:cNvSpPr txBox="1">
            <a:spLocks noChangeArrowheads="1"/>
          </p:cNvSpPr>
          <p:nvPr/>
        </p:nvSpPr>
        <p:spPr bwMode="auto">
          <a:xfrm>
            <a:off x="0" y="0"/>
            <a:ext cx="9144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r>
              <a:rPr lang="tr-TR" altLang="tr-TR" sz="4000" b="1"/>
              <a:t>BAŞVURU YÖNTEMLERİ</a:t>
            </a:r>
          </a:p>
          <a:p>
            <a:pPr algn="ctr" eaLnBrk="1" hangingPunct="1"/>
            <a:r>
              <a:rPr lang="tr-TR" altLang="tr-TR" sz="4000" b="1"/>
              <a:t>ÖZET ÇİZELGE</a:t>
            </a:r>
          </a:p>
        </p:txBody>
      </p:sp>
      <p:graphicFrame>
        <p:nvGraphicFramePr>
          <p:cNvPr id="2" name="Nesne 1"/>
          <p:cNvGraphicFramePr>
            <a:graphicFrameLocks noChangeAspect="1"/>
          </p:cNvGraphicFramePr>
          <p:nvPr>
            <p:extLst>
              <p:ext uri="{D42A27DB-BD31-4B8C-83A1-F6EECF244321}">
                <p14:modId xmlns:p14="http://schemas.microsoft.com/office/powerpoint/2010/main" val="3836718557"/>
              </p:ext>
            </p:extLst>
          </p:nvPr>
        </p:nvGraphicFramePr>
        <p:xfrm>
          <a:off x="899592" y="1770052"/>
          <a:ext cx="7200800" cy="5087948"/>
        </p:xfrm>
        <a:graphic>
          <a:graphicData uri="http://schemas.openxmlformats.org/presentationml/2006/ole">
            <mc:AlternateContent xmlns:mc="http://schemas.openxmlformats.org/markup-compatibility/2006">
              <mc:Choice xmlns:v="urn:schemas-microsoft-com:vml" Requires="v">
                <p:oleObj spid="_x0000_s1037" name="Acrobat Document" r:id="rId3" imgW="6415981" imgH="4533840" progId="AcroExch.Document.DC">
                  <p:embed/>
                </p:oleObj>
              </mc:Choice>
              <mc:Fallback>
                <p:oleObj name="Acrobat Document" r:id="rId3" imgW="6415981" imgH="4533840" progId="AcroExch.Document.DC">
                  <p:embed/>
                  <p:pic>
                    <p:nvPicPr>
                      <p:cNvPr id="2" name="Nesne 1"/>
                      <p:cNvPicPr/>
                      <p:nvPr/>
                    </p:nvPicPr>
                    <p:blipFill>
                      <a:blip r:embed="rId4"/>
                      <a:stretch>
                        <a:fillRect/>
                      </a:stretch>
                    </p:blipFill>
                    <p:spPr>
                      <a:xfrm>
                        <a:off x="899592" y="1770052"/>
                        <a:ext cx="7200800" cy="5087948"/>
                      </a:xfrm>
                      <a:prstGeom prst="rect">
                        <a:avLst/>
                      </a:prstGeom>
                    </p:spPr>
                  </p:pic>
                </p:oleObj>
              </mc:Fallback>
            </mc:AlternateContent>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6"/>
          <p:cNvSpPr txBox="1">
            <a:spLocks noChangeArrowheads="1"/>
          </p:cNvSpPr>
          <p:nvPr/>
        </p:nvSpPr>
        <p:spPr bwMode="auto">
          <a:xfrm>
            <a:off x="13008" y="37326"/>
            <a:ext cx="9144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r>
              <a:rPr lang="tr-TR" altLang="tr-TR" sz="4000" b="1" dirty="0"/>
              <a:t>ESASLAR ÖZET BİLGİ</a:t>
            </a:r>
          </a:p>
        </p:txBody>
      </p:sp>
      <p:graphicFrame>
        <p:nvGraphicFramePr>
          <p:cNvPr id="2" name="Nesne 1"/>
          <p:cNvGraphicFramePr>
            <a:graphicFrameLocks noChangeAspect="1"/>
          </p:cNvGraphicFramePr>
          <p:nvPr>
            <p:extLst>
              <p:ext uri="{D42A27DB-BD31-4B8C-83A1-F6EECF244321}">
                <p14:modId xmlns:p14="http://schemas.microsoft.com/office/powerpoint/2010/main" val="1523128127"/>
              </p:ext>
            </p:extLst>
          </p:nvPr>
        </p:nvGraphicFramePr>
        <p:xfrm>
          <a:off x="45056" y="620688"/>
          <a:ext cx="9098944" cy="6120680"/>
        </p:xfrm>
        <a:graphic>
          <a:graphicData uri="http://schemas.openxmlformats.org/presentationml/2006/ole">
            <mc:AlternateContent xmlns:mc="http://schemas.openxmlformats.org/markup-compatibility/2006">
              <mc:Choice xmlns:v="urn:schemas-microsoft-com:vml" Requires="v">
                <p:oleObj spid="_x0000_s2062" name="Acrobat Document" r:id="rId3" imgW="6415981" imgH="4533840" progId="AcroExch.Document.DC">
                  <p:embed/>
                </p:oleObj>
              </mc:Choice>
              <mc:Fallback>
                <p:oleObj name="Acrobat Document" r:id="rId3" imgW="6415981" imgH="4533840" progId="AcroExch.Document.DC">
                  <p:embed/>
                  <p:pic>
                    <p:nvPicPr>
                      <p:cNvPr id="2" name="Nesne 1"/>
                      <p:cNvPicPr/>
                      <p:nvPr/>
                    </p:nvPicPr>
                    <p:blipFill>
                      <a:blip r:embed="rId4"/>
                      <a:stretch>
                        <a:fillRect/>
                      </a:stretch>
                    </p:blipFill>
                    <p:spPr>
                      <a:xfrm>
                        <a:off x="45056" y="620688"/>
                        <a:ext cx="9098944" cy="6120680"/>
                      </a:xfrm>
                      <a:prstGeom prst="rect">
                        <a:avLst/>
                      </a:prstGeom>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1352004662"/>
              </p:ext>
            </p:extLst>
          </p:nvPr>
        </p:nvGraphicFramePr>
        <p:xfrm>
          <a:off x="395536" y="-6464"/>
          <a:ext cx="8321248" cy="6788526"/>
        </p:xfrm>
        <a:graphic>
          <a:graphicData uri="http://schemas.openxmlformats.org/presentationml/2006/ole">
            <mc:AlternateContent xmlns:mc="http://schemas.openxmlformats.org/markup-compatibility/2006">
              <mc:Choice xmlns:v="urn:schemas-microsoft-com:vml" Requires="v">
                <p:oleObj spid="_x0000_s3085" name="Çalışma Sayfası" r:id="rId3" imgW="14470481" imgH="11803320" progId="Excel.Sheet.12">
                  <p:embed/>
                </p:oleObj>
              </mc:Choice>
              <mc:Fallback>
                <p:oleObj name="Çalışma Sayfası" r:id="rId3" imgW="14470481" imgH="11803320" progId="Excel.Sheet.12">
                  <p:embed/>
                  <p:pic>
                    <p:nvPicPr>
                      <p:cNvPr id="2" name="Nesne 1"/>
                      <p:cNvPicPr/>
                      <p:nvPr/>
                    </p:nvPicPr>
                    <p:blipFill>
                      <a:blip r:embed="rId4"/>
                      <a:stretch>
                        <a:fillRect/>
                      </a:stretch>
                    </p:blipFill>
                    <p:spPr>
                      <a:xfrm>
                        <a:off x="395536" y="-6464"/>
                        <a:ext cx="8321248" cy="6788526"/>
                      </a:xfrm>
                      <a:prstGeom prst="rect">
                        <a:avLst/>
                      </a:prstGeom>
                    </p:spPr>
                  </p:pic>
                </p:oleObj>
              </mc:Fallback>
            </mc:AlternateContent>
          </a:graphicData>
        </a:graphic>
      </p:graphicFrame>
    </p:spTree>
    <p:extLst>
      <p:ext uri="{BB962C8B-B14F-4D97-AF65-F5344CB8AC3E}">
        <p14:creationId xmlns:p14="http://schemas.microsoft.com/office/powerpoint/2010/main" val="960213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3968245938"/>
              </p:ext>
            </p:extLst>
          </p:nvPr>
        </p:nvGraphicFramePr>
        <p:xfrm>
          <a:off x="0" y="-1"/>
          <a:ext cx="9144000" cy="6861233"/>
        </p:xfrm>
        <a:graphic>
          <a:graphicData uri="http://schemas.openxmlformats.org/presentationml/2006/ole">
            <mc:AlternateContent xmlns:mc="http://schemas.openxmlformats.org/markup-compatibility/2006">
              <mc:Choice xmlns:v="urn:schemas-microsoft-com:vml" Requires="v">
                <p:oleObj spid="_x0000_s4109" name="Çalışma Sayfası" r:id="rId3" imgW="9662115" imgH="11879568" progId="Excel.Sheet.8">
                  <p:embed/>
                </p:oleObj>
              </mc:Choice>
              <mc:Fallback>
                <p:oleObj name="Çalışma Sayfası" r:id="rId3" imgW="9662115" imgH="11879568" progId="Excel.Sheet.8">
                  <p:embed/>
                  <p:pic>
                    <p:nvPicPr>
                      <p:cNvPr id="2" name="Nesne 1"/>
                      <p:cNvPicPr/>
                      <p:nvPr/>
                    </p:nvPicPr>
                    <p:blipFill>
                      <a:blip r:embed="rId4"/>
                      <a:stretch>
                        <a:fillRect/>
                      </a:stretch>
                    </p:blipFill>
                    <p:spPr>
                      <a:xfrm>
                        <a:off x="0" y="-1"/>
                        <a:ext cx="9144000" cy="6861233"/>
                      </a:xfrm>
                      <a:prstGeom prst="rect">
                        <a:avLst/>
                      </a:prstGeom>
                    </p:spPr>
                  </p:pic>
                </p:oleObj>
              </mc:Fallback>
            </mc:AlternateContent>
          </a:graphicData>
        </a:graphic>
      </p:graphicFrame>
    </p:spTree>
    <p:extLst>
      <p:ext uri="{BB962C8B-B14F-4D97-AF65-F5344CB8AC3E}">
        <p14:creationId xmlns:p14="http://schemas.microsoft.com/office/powerpoint/2010/main" val="779915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Nesne 1"/>
          <p:cNvGraphicFramePr>
            <a:graphicFrameLocks noChangeAspect="1"/>
          </p:cNvGraphicFramePr>
          <p:nvPr>
            <p:extLst>
              <p:ext uri="{D42A27DB-BD31-4B8C-83A1-F6EECF244321}">
                <p14:modId xmlns:p14="http://schemas.microsoft.com/office/powerpoint/2010/main" val="3666738388"/>
              </p:ext>
            </p:extLst>
          </p:nvPr>
        </p:nvGraphicFramePr>
        <p:xfrm>
          <a:off x="309032" y="0"/>
          <a:ext cx="8820472" cy="6834264"/>
        </p:xfrm>
        <a:graphic>
          <a:graphicData uri="http://schemas.openxmlformats.org/presentationml/2006/ole">
            <mc:AlternateContent xmlns:mc="http://schemas.openxmlformats.org/markup-compatibility/2006">
              <mc:Choice xmlns:v="urn:schemas-microsoft-com:vml" Requires="v">
                <p:oleObj spid="_x0000_s5133" name="Çalışma Sayfası" r:id="rId3" imgW="15255163" imgH="11818656" progId="Excel.Sheet.12">
                  <p:embed/>
                </p:oleObj>
              </mc:Choice>
              <mc:Fallback>
                <p:oleObj name="Çalışma Sayfası" r:id="rId3" imgW="15255163" imgH="11818656" progId="Excel.Sheet.12">
                  <p:embed/>
                  <p:pic>
                    <p:nvPicPr>
                      <p:cNvPr id="2" name="Nesne 1"/>
                      <p:cNvPicPr/>
                      <p:nvPr/>
                    </p:nvPicPr>
                    <p:blipFill>
                      <a:blip r:embed="rId4"/>
                      <a:stretch>
                        <a:fillRect/>
                      </a:stretch>
                    </p:blipFill>
                    <p:spPr>
                      <a:xfrm>
                        <a:off x="309032" y="0"/>
                        <a:ext cx="8820472" cy="6834264"/>
                      </a:xfrm>
                      <a:prstGeom prst="rect">
                        <a:avLst/>
                      </a:prstGeom>
                    </p:spPr>
                  </p:pic>
                </p:oleObj>
              </mc:Fallback>
            </mc:AlternateContent>
          </a:graphicData>
        </a:graphic>
      </p:graphicFrame>
    </p:spTree>
    <p:extLst>
      <p:ext uri="{BB962C8B-B14F-4D97-AF65-F5344CB8AC3E}">
        <p14:creationId xmlns:p14="http://schemas.microsoft.com/office/powerpoint/2010/main" val="3588474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0" y="1628801"/>
            <a:ext cx="9036496" cy="4464496"/>
          </a:xfrm>
        </p:spPr>
        <p:txBody>
          <a:bodyPr>
            <a:normAutofit/>
          </a:bodyPr>
          <a:lstStyle/>
          <a:p>
            <a:pPr marL="0" indent="0">
              <a:buNone/>
            </a:pPr>
            <a:endParaRPr lang="tr-TR" sz="2400" dirty="0">
              <a:latin typeface="Times New Roman" panose="02020603050405020304" pitchFamily="18" charset="0"/>
              <a:cs typeface="Times New Roman" panose="02020603050405020304" pitchFamily="18" charset="0"/>
            </a:endParaRPr>
          </a:p>
          <a:p>
            <a:pPr marL="0" indent="0">
              <a:buNone/>
            </a:pPr>
            <a:r>
              <a:rPr lang="tr-TR" sz="2400" b="1" dirty="0">
                <a:latin typeface="Times New Roman" panose="02020603050405020304" pitchFamily="18" charset="0"/>
                <a:cs typeface="Times New Roman" panose="02020603050405020304" pitchFamily="18" charset="0"/>
              </a:rPr>
              <a:t>İŞKUR tarafından yapılan İşbaşı Eğitim </a:t>
            </a:r>
            <a:r>
              <a:rPr lang="tr-TR" sz="2400" b="1" dirty="0" smtClean="0">
                <a:latin typeface="Times New Roman" panose="02020603050405020304" pitchFamily="18" charset="0"/>
                <a:cs typeface="Times New Roman" panose="02020603050405020304" pitchFamily="18" charset="0"/>
              </a:rPr>
              <a:t>Programlarına;</a:t>
            </a:r>
          </a:p>
          <a:p>
            <a:pPr marL="0" indent="0">
              <a:buNone/>
            </a:pPr>
            <a:r>
              <a:rPr lang="tr-TR" sz="2400" b="1" dirty="0" smtClean="0">
                <a:latin typeface="Times New Roman" panose="02020603050405020304" pitchFamily="18" charset="0"/>
                <a:cs typeface="Times New Roman" panose="02020603050405020304" pitchFamily="18" charset="0"/>
              </a:rPr>
              <a:t>2019 yılında 402.393,</a:t>
            </a:r>
          </a:p>
          <a:p>
            <a:pPr marL="0" indent="0">
              <a:buNone/>
            </a:pPr>
            <a:r>
              <a:rPr lang="tr-TR" sz="2400" b="1" dirty="0" smtClean="0">
                <a:latin typeface="Times New Roman" panose="02020603050405020304" pitchFamily="18" charset="0"/>
                <a:cs typeface="Times New Roman" panose="02020603050405020304" pitchFamily="18" charset="0"/>
              </a:rPr>
              <a:t>2020 yılında ise 335.761 kişi katılmıştır.</a:t>
            </a:r>
          </a:p>
          <a:p>
            <a:pPr marL="0" indent="0">
              <a:buNone/>
            </a:pPr>
            <a:endParaRPr lang="tr-TR" sz="2400" b="1" dirty="0" smtClean="0">
              <a:latin typeface="Times New Roman" panose="02020603050405020304" pitchFamily="18" charset="0"/>
              <a:cs typeface="Times New Roman" panose="02020603050405020304" pitchFamily="18" charset="0"/>
            </a:endParaRPr>
          </a:p>
          <a:p>
            <a:pPr marL="0" indent="0" algn="just">
              <a:buNone/>
            </a:pPr>
            <a:r>
              <a:rPr lang="tr-TR" sz="2400" b="1" dirty="0">
                <a:latin typeface="Times New Roman" panose="02020603050405020304" pitchFamily="18" charset="0"/>
                <a:cs typeface="Times New Roman" panose="02020603050405020304" pitchFamily="18" charset="0"/>
              </a:rPr>
              <a:t>İşbaşı Eğitim </a:t>
            </a:r>
            <a:r>
              <a:rPr lang="tr-TR" sz="2400" b="1" dirty="0" smtClean="0">
                <a:latin typeface="Times New Roman" panose="02020603050405020304" pitchFamily="18" charset="0"/>
                <a:cs typeface="Times New Roman" panose="02020603050405020304" pitchFamily="18" charset="0"/>
              </a:rPr>
              <a:t>Programları, ilgili mesleğe göre 6 ile 9 ay arasında uygulamakta olup bu programlara katılanların program süresince kısa vadeli işkolu sigortaları ve ücretleri İŞKUR tarafından karşılanmaktadır.</a:t>
            </a:r>
            <a:endParaRPr lang="tr-TR"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676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6"/>
          <p:cNvSpPr txBox="1">
            <a:spLocks noChangeArrowheads="1"/>
          </p:cNvSpPr>
          <p:nvPr/>
        </p:nvSpPr>
        <p:spPr bwMode="auto">
          <a:xfrm>
            <a:off x="0" y="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a:r>
              <a:rPr lang="tr-TR" altLang="en-US" sz="3600" b="1" dirty="0"/>
              <a:t>SINAV DÖNEMLERİ ve ÖLÇME DEĞERLENDİRME YERLERİ</a:t>
            </a:r>
            <a:endParaRPr lang="tr-TR" altLang="en-US" sz="3600" dirty="0"/>
          </a:p>
        </p:txBody>
      </p:sp>
      <p:sp>
        <p:nvSpPr>
          <p:cNvPr id="29699" name="Text Box 7"/>
          <p:cNvSpPr txBox="1">
            <a:spLocks noChangeArrowheads="1"/>
          </p:cNvSpPr>
          <p:nvPr/>
        </p:nvSpPr>
        <p:spPr bwMode="auto">
          <a:xfrm>
            <a:off x="0" y="2276475"/>
            <a:ext cx="914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endParaRPr lang="tr-TR" altLang="tr-TR" sz="1800">
              <a:latin typeface="Verdana" panose="020B0604030504040204" pitchFamily="34" charset="0"/>
            </a:endParaRPr>
          </a:p>
        </p:txBody>
      </p:sp>
      <p:sp>
        <p:nvSpPr>
          <p:cNvPr id="29700" name="Text Box 8"/>
          <p:cNvSpPr txBox="1">
            <a:spLocks noChangeArrowheads="1"/>
          </p:cNvSpPr>
          <p:nvPr/>
        </p:nvSpPr>
        <p:spPr bwMode="auto">
          <a:xfrm>
            <a:off x="-92075" y="2147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endParaRPr lang="tr-TR" altLang="tr-TR" sz="1800">
              <a:latin typeface="Verdana" panose="020B0604030504040204" pitchFamily="34" charset="0"/>
            </a:endParaRPr>
          </a:p>
        </p:txBody>
      </p:sp>
      <p:sp>
        <p:nvSpPr>
          <p:cNvPr id="29701" name="Text Box 9"/>
          <p:cNvSpPr txBox="1">
            <a:spLocks noChangeArrowheads="1"/>
          </p:cNvSpPr>
          <p:nvPr/>
        </p:nvSpPr>
        <p:spPr bwMode="auto">
          <a:xfrm>
            <a:off x="-6234" y="1700808"/>
            <a:ext cx="9144000"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just"/>
            <a:r>
              <a:rPr lang="tr-TR" altLang="en-US" sz="2600" dirty="0"/>
              <a:t>Kalfalık ve ustalık sınavları, </a:t>
            </a:r>
            <a:r>
              <a:rPr lang="tr-TR" altLang="en-US" sz="2600" dirty="0">
                <a:solidFill>
                  <a:srgbClr val="FF0000"/>
                </a:solidFill>
              </a:rPr>
              <a:t>her yıl çift sayılı aylarda</a:t>
            </a:r>
            <a:r>
              <a:rPr lang="tr-TR" altLang="en-US" sz="2600" dirty="0"/>
              <a:t>, </a:t>
            </a:r>
            <a:r>
              <a:rPr lang="tr-TR" altLang="en-US" sz="2600" dirty="0">
                <a:solidFill>
                  <a:srgbClr val="FF0000"/>
                </a:solidFill>
              </a:rPr>
              <a:t>okul/kurum veya işletmelerde gerçekleştirilir. </a:t>
            </a:r>
            <a:endParaRPr lang="tr-TR" altLang="en-US" sz="2600" dirty="0"/>
          </a:p>
          <a:p>
            <a:pPr algn="just"/>
            <a:r>
              <a:rPr lang="tr-TR" altLang="en-US" sz="2600" dirty="0"/>
              <a:t>Beceri sınavı yapılacak ölçme ve değerlendirme yeri, sınavın yapılacağı alan/dalda uygulanan </a:t>
            </a:r>
            <a:r>
              <a:rPr lang="tr-TR" altLang="en-US" sz="2600" dirty="0">
                <a:solidFill>
                  <a:srgbClr val="FF0000"/>
                </a:solidFill>
              </a:rPr>
              <a:t>çerçeve öğretim programları doğrultusunda hazırlanmış olan beceri sınavı değerlendirme kriterlerine </a:t>
            </a:r>
            <a:r>
              <a:rPr lang="tr-TR" altLang="en-US" sz="2600" dirty="0"/>
              <a:t>uygun makine, teçhizat, donatım ve araç-gereç yeterliliği dikkate alınarak belirlenir. </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Başlık"/>
          <p:cNvSpPr txBox="1">
            <a:spLocks/>
          </p:cNvSpPr>
          <p:nvPr/>
        </p:nvSpPr>
        <p:spPr>
          <a:xfrm>
            <a:off x="0" y="0"/>
            <a:ext cx="9144000" cy="155679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b="1" dirty="0">
                <a:latin typeface="Cambria" panose="02040503050406030204" pitchFamily="18" charset="0"/>
              </a:rPr>
              <a:t>Teorik Sınav</a:t>
            </a:r>
          </a:p>
        </p:txBody>
      </p:sp>
      <p:graphicFrame>
        <p:nvGraphicFramePr>
          <p:cNvPr id="4" name="Tablo 3"/>
          <p:cNvGraphicFramePr>
            <a:graphicFrameLocks noGrp="1"/>
          </p:cNvGraphicFramePr>
          <p:nvPr>
            <p:extLst>
              <p:ext uri="{D42A27DB-BD31-4B8C-83A1-F6EECF244321}">
                <p14:modId xmlns:p14="http://schemas.microsoft.com/office/powerpoint/2010/main" val="3384409709"/>
              </p:ext>
            </p:extLst>
          </p:nvPr>
        </p:nvGraphicFramePr>
        <p:xfrm>
          <a:off x="0" y="2198012"/>
          <a:ext cx="9144000" cy="3679260"/>
        </p:xfrm>
        <a:graphic>
          <a:graphicData uri="http://schemas.openxmlformats.org/drawingml/2006/table">
            <a:tbl>
              <a:tblPr firstRow="1" firstCol="1" bandRow="1"/>
              <a:tblGrid>
                <a:gridCol w="9144000">
                  <a:extLst>
                    <a:ext uri="{9D8B030D-6E8A-4147-A177-3AD203B41FA5}">
                      <a16:colId xmlns="" xmlns:a16="http://schemas.microsoft.com/office/drawing/2014/main" val="20000"/>
                    </a:ext>
                  </a:extLst>
                </a:gridCol>
              </a:tblGrid>
              <a:tr h="3679260">
                <a:tc>
                  <a:txBody>
                    <a:bodyPr/>
                    <a:lstStyle/>
                    <a:p>
                      <a:pPr algn="ctr">
                        <a:lnSpc>
                          <a:spcPct val="115000"/>
                        </a:lnSpc>
                        <a:spcAft>
                          <a:spcPts val="0"/>
                        </a:spcAft>
                      </a:pPr>
                      <a:endParaRPr lang="tr-TR" sz="2400" b="0" dirty="0">
                        <a:effectLst/>
                        <a:latin typeface="+mn-lt"/>
                        <a:ea typeface="Times New Roman" panose="02020603050405020304" pitchFamily="18" charset="0"/>
                        <a:cs typeface="Times New Roman" panose="02020603050405020304" pitchFamily="18" charset="0"/>
                      </a:endParaRPr>
                    </a:p>
                    <a:p>
                      <a:pPr algn="just"/>
                      <a:r>
                        <a:rPr lang="tr-TR" altLang="tr-TR" sz="2400" b="0" dirty="0">
                          <a:solidFill>
                            <a:prstClr val="black"/>
                          </a:solidFill>
                          <a:latin typeface="+mn-lt"/>
                        </a:rPr>
                        <a:t>        </a:t>
                      </a:r>
                      <a:r>
                        <a:rPr lang="tr-TR" altLang="en-US" sz="2400" dirty="0">
                          <a:solidFill>
                            <a:srgbClr val="FF0000"/>
                          </a:solidFill>
                        </a:rPr>
                        <a:t>Teorik Sınavlar; elektronik ortamda e-sınav merkezlerinde gerçekleştirilir. </a:t>
                      </a:r>
                    </a:p>
                    <a:p>
                      <a:pPr algn="just"/>
                      <a:endParaRPr lang="tr-TR" altLang="en-US" sz="2400" dirty="0">
                        <a:solidFill>
                          <a:srgbClr val="FF0000"/>
                        </a:solidFill>
                      </a:endParaRPr>
                    </a:p>
                    <a:p>
                      <a:pPr algn="just"/>
                      <a:r>
                        <a:rPr lang="tr-TR" altLang="en-US" sz="2400" dirty="0">
                          <a:solidFill>
                            <a:srgbClr val="FF0000"/>
                          </a:solidFill>
                        </a:rPr>
                        <a:t>Bu amaçla tüm dallarda, kalfalık ve ustalık sınav soru bankası hazırlanarak siteme yüklenmiştir.</a:t>
                      </a:r>
                      <a:endParaRPr lang="tr-TR" altLang="en-US" sz="2400" dirty="0"/>
                    </a:p>
                  </a:txBody>
                  <a:tcPr marL="51435" marR="51435" marT="0" marB="0">
                    <a:lnL w="19050" cap="flat" cmpd="dbl"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3669618334"/>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 xmlns:a16="http://schemas.microsoft.com/office/drawing/2014/main" id="{E135C308-A7C7-4935-B311-947C3849FAF7}"/>
              </a:ext>
            </a:extLst>
          </p:cNvPr>
          <p:cNvSpPr/>
          <p:nvPr/>
        </p:nvSpPr>
        <p:spPr>
          <a:xfrm>
            <a:off x="5648912" y="1045900"/>
            <a:ext cx="3291579" cy="338554"/>
          </a:xfrm>
          <a:prstGeom prst="rect">
            <a:avLst/>
          </a:prstGeom>
        </p:spPr>
        <p:txBody>
          <a:bodyPr wrap="square">
            <a:spAutoFit/>
          </a:bodyPr>
          <a:lstStyle/>
          <a:p>
            <a:r>
              <a:rPr lang="tr-TR" dirty="0"/>
              <a:t>     </a:t>
            </a:r>
          </a:p>
        </p:txBody>
      </p:sp>
      <p:sp>
        <p:nvSpPr>
          <p:cNvPr id="2" name="İçerik Yer Tutucusu 1"/>
          <p:cNvSpPr>
            <a:spLocks noGrp="1"/>
          </p:cNvSpPr>
          <p:nvPr>
            <p:ph idx="1"/>
          </p:nvPr>
        </p:nvSpPr>
        <p:spPr>
          <a:xfrm>
            <a:off x="0" y="1621855"/>
            <a:ext cx="4716016" cy="4535780"/>
          </a:xfrm>
        </p:spPr>
        <p:txBody>
          <a:bodyPr/>
          <a:lstStyle/>
          <a:p>
            <a:r>
              <a:rPr lang="tr-TR" sz="2400" u="sng" dirty="0"/>
              <a:t>Beceri sınavları; </a:t>
            </a:r>
            <a:r>
              <a:rPr lang="tr-TR" sz="2400" dirty="0">
                <a:solidFill>
                  <a:srgbClr val="FF0000"/>
                </a:solidFill>
              </a:rPr>
              <a:t>başlangıcından bitişine kadar kamera kaydına alınır.</a:t>
            </a:r>
          </a:p>
          <a:p>
            <a:pPr marL="0" indent="0">
              <a:buNone/>
            </a:pPr>
            <a:endParaRPr lang="tr-TR" sz="2400" dirty="0">
              <a:solidFill>
                <a:srgbClr val="FF0000"/>
              </a:solidFill>
            </a:endParaRPr>
          </a:p>
          <a:p>
            <a:r>
              <a:rPr lang="tr-TR" sz="2400" dirty="0">
                <a:solidFill>
                  <a:srgbClr val="FF0000"/>
                </a:solidFill>
              </a:rPr>
              <a:t>Adayların, her dalda aynı beceri yeterliliğini yerine </a:t>
            </a:r>
            <a:r>
              <a:rPr lang="tr-TR" sz="2400" dirty="0" err="1">
                <a:solidFill>
                  <a:srgbClr val="FF0000"/>
                </a:solidFill>
              </a:rPr>
              <a:t>getitrmesi</a:t>
            </a:r>
            <a:r>
              <a:rPr lang="tr-TR" sz="2400" dirty="0">
                <a:solidFill>
                  <a:srgbClr val="FF0000"/>
                </a:solidFill>
              </a:rPr>
              <a:t> amacıyla; Ülke genelindeki tüm sınavlarda aynı uygulama işi yaptırılır. </a:t>
            </a:r>
          </a:p>
        </p:txBody>
      </p:sp>
      <p:sp>
        <p:nvSpPr>
          <p:cNvPr id="13" name="Rectangle 4"/>
          <p:cNvSpPr>
            <a:spLocks noGrp="1" noChangeArrowheads="1"/>
          </p:cNvSpPr>
          <p:nvPr>
            <p:ph type="title"/>
          </p:nvPr>
        </p:nvSpPr>
        <p:spPr>
          <a:xfrm>
            <a:off x="0" y="-35064"/>
            <a:ext cx="9144000" cy="1250241"/>
          </a:xfrm>
        </p:spPr>
        <p:txBody>
          <a:bodyPr>
            <a:normAutofit/>
          </a:bodyPr>
          <a:lstStyle/>
          <a:p>
            <a:pPr algn="ctr"/>
            <a:r>
              <a:rPr lang="tr-TR" sz="2800" b="1" dirty="0"/>
              <a:t>Beceri sınavları</a:t>
            </a:r>
          </a:p>
        </p:txBody>
      </p:sp>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649" y="2348880"/>
            <a:ext cx="2278525" cy="3093720"/>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4288" y="3116456"/>
            <a:ext cx="1482328" cy="3016667"/>
          </a:xfrm>
          <a:prstGeom prst="rect">
            <a:avLst/>
          </a:prstGeom>
        </p:spPr>
      </p:pic>
    </p:spTree>
    <p:extLst>
      <p:ext uri="{BB962C8B-B14F-4D97-AF65-F5344CB8AC3E}">
        <p14:creationId xmlns:p14="http://schemas.microsoft.com/office/powerpoint/2010/main" val="2590086404"/>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idx="1"/>
          </p:nvPr>
        </p:nvSpPr>
        <p:spPr>
          <a:xfrm>
            <a:off x="628650" y="1905000"/>
            <a:ext cx="5293500" cy="4495800"/>
          </a:xfrm>
        </p:spPr>
        <p:txBody>
          <a:bodyPr>
            <a:normAutofit fontScale="62500" lnSpcReduction="20000"/>
          </a:bodyPr>
          <a:lstStyle/>
          <a:p>
            <a:pPr marL="0" indent="0" algn="just">
              <a:buNone/>
            </a:pPr>
            <a:r>
              <a:rPr lang="tr-TR" dirty="0"/>
              <a:t>a) Ses ve görüntü kaydı, sınav başlangıcından sınav bitimine kadar tüm adımları içerecek şekilde devam ettirilir. Ölçme ve değerlendirme kriterlerinin adaylara iletilmesi ve sınavın bitiş duyurusunun kayıtlarda mutlaka yer alması sağlanır. </a:t>
            </a:r>
          </a:p>
          <a:p>
            <a:pPr marL="0" indent="0" algn="just">
              <a:buNone/>
            </a:pPr>
            <a:r>
              <a:rPr lang="tr-TR" dirty="0"/>
              <a:t>b) Teknik ölçüm gerektiren durumlarda, ölçüm sonucunun kamera kaydında net olarak görülmesi sağlanır. Örneğin, ölçüm cihazları üzerindeki değerlerdeki değişimin ya da ölçüm cihazları tarafından üretilen rapor çıktılarının yakın çekim ile kaydedilmesi gerekir. Ölçüm sonucu kamerayla görüntülenemiyorsa aday tarafından ölçüm değeri sesli olarak söylenir ve değer daha önce hazırlanmış bir tutanağa/forma kaydedilir.</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1751" y="4563717"/>
            <a:ext cx="1828181" cy="1625048"/>
          </a:xfrm>
          <a:prstGeom prst="rect">
            <a:avLst/>
          </a:prstGeom>
        </p:spPr>
      </p:pic>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1751" y="1976752"/>
            <a:ext cx="1828181" cy="2303730"/>
          </a:xfrm>
          <a:prstGeom prst="rect">
            <a:avLst/>
          </a:prstGeom>
        </p:spPr>
      </p:pic>
    </p:spTree>
    <p:extLst>
      <p:ext uri="{BB962C8B-B14F-4D97-AF65-F5344CB8AC3E}">
        <p14:creationId xmlns:p14="http://schemas.microsoft.com/office/powerpoint/2010/main" val="1593867065"/>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a:xfrm>
            <a:off x="784" y="-6567"/>
            <a:ext cx="9143216" cy="1275328"/>
          </a:xfrm>
        </p:spPr>
        <p:txBody>
          <a:bodyPr>
            <a:normAutofit/>
          </a:bodyPr>
          <a:lstStyle/>
          <a:p>
            <a:r>
              <a:rPr lang="tr-TR" sz="2800" b="1" dirty="0"/>
              <a:t>Beceri sınavlarının kamera kaydına alınmasının amaçları</a:t>
            </a:r>
          </a:p>
        </p:txBody>
      </p:sp>
      <p:sp>
        <p:nvSpPr>
          <p:cNvPr id="8197" name="Rectangle 5"/>
          <p:cNvSpPr>
            <a:spLocks noGrp="1" noChangeArrowheads="1"/>
          </p:cNvSpPr>
          <p:nvPr>
            <p:ph idx="1"/>
          </p:nvPr>
        </p:nvSpPr>
        <p:spPr>
          <a:xfrm>
            <a:off x="628650" y="1905000"/>
            <a:ext cx="5602944" cy="4495800"/>
          </a:xfrm>
        </p:spPr>
        <p:txBody>
          <a:bodyPr>
            <a:normAutofit fontScale="70000" lnSpcReduction="20000"/>
          </a:bodyPr>
          <a:lstStyle/>
          <a:p>
            <a:pPr marL="457200" indent="-457200" algn="just">
              <a:buClr>
                <a:schemeClr val="tx1"/>
              </a:buClr>
              <a:buFont typeface="+mj-lt"/>
              <a:buAutoNum type="alphaLcParenR"/>
            </a:pPr>
            <a:r>
              <a:rPr lang="tr-TR" dirty="0"/>
              <a:t>Sınavların geçerli ve güvenilir olarak yapılmasını sağlamak,</a:t>
            </a:r>
          </a:p>
          <a:p>
            <a:pPr marL="457200" indent="-457200" algn="just">
              <a:buClr>
                <a:schemeClr val="tx1"/>
              </a:buClr>
              <a:buFont typeface="+mj-lt"/>
              <a:buAutoNum type="alphaLcParenR"/>
            </a:pPr>
            <a:r>
              <a:rPr lang="tr-TR" dirty="0"/>
              <a:t>Sınavların değerlendirilmesini objektif delillere dayandırmak,</a:t>
            </a:r>
          </a:p>
          <a:p>
            <a:pPr marL="457200" indent="-457200" algn="just">
              <a:buClr>
                <a:schemeClr val="tx1"/>
              </a:buClr>
              <a:buFont typeface="+mj-lt"/>
              <a:buAutoNum type="alphaLcParenR"/>
            </a:pPr>
            <a:r>
              <a:rPr lang="tr-TR" dirty="0"/>
              <a:t>Adayların başarı/başarısızlık durumunu etkileyebilecek değerlendirme farklılıklarını ortadan kaldırmak,</a:t>
            </a:r>
          </a:p>
          <a:p>
            <a:pPr marL="457200" indent="-457200" algn="just">
              <a:buClr>
                <a:schemeClr val="tx1"/>
              </a:buClr>
              <a:buFont typeface="+mj-lt"/>
              <a:buAutoNum type="alphaLcParenR"/>
            </a:pPr>
            <a:r>
              <a:rPr lang="tr-TR" dirty="0"/>
              <a:t>Adayların beceri sınavlarına ilişkin itiraz ve şikâyetlerinin değerlendirilip karara bağlanabilmesi için kanıt elde etmek,</a:t>
            </a:r>
          </a:p>
          <a:p>
            <a:pPr marL="457200" indent="-457200" algn="just">
              <a:buClr>
                <a:schemeClr val="tx1"/>
              </a:buClr>
              <a:buFont typeface="+mj-lt"/>
              <a:buAutoNum type="alphaLcParenR"/>
            </a:pPr>
            <a:r>
              <a:rPr lang="tr-TR" dirty="0"/>
              <a:t>Olası </a:t>
            </a:r>
            <a:r>
              <a:rPr lang="tr-TR" dirty="0" err="1"/>
              <a:t>suistimalleri</a:t>
            </a:r>
            <a:r>
              <a:rPr lang="tr-TR" dirty="0"/>
              <a:t> önlemek,</a:t>
            </a:r>
          </a:p>
          <a:p>
            <a:pPr marL="457200" indent="-457200" algn="just">
              <a:buClr>
                <a:schemeClr val="tx1"/>
              </a:buClr>
              <a:buFont typeface="+mj-lt"/>
              <a:buAutoNum type="alphaLcParenR"/>
            </a:pPr>
            <a:r>
              <a:rPr lang="tr-TR" dirty="0"/>
              <a:t>Sınavlar ve değerlendirmelerini objektif ve standart hale getirmektir</a:t>
            </a:r>
            <a:r>
              <a:rPr lang="tr-TR" sz="2000" dirty="0"/>
              <a:t>.</a:t>
            </a: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4728" y="2681377"/>
            <a:ext cx="2438247" cy="2712259"/>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336" y="3466431"/>
            <a:ext cx="630053" cy="893693"/>
          </a:xfrm>
          <a:prstGeom prst="rect">
            <a:avLst/>
          </a:prstGeom>
        </p:spPr>
      </p:pic>
      <p:pic>
        <p:nvPicPr>
          <p:cNvPr id="11" name="Resim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449" y="3706053"/>
            <a:ext cx="630053" cy="893693"/>
          </a:xfrm>
          <a:prstGeom prst="rect">
            <a:avLst/>
          </a:prstGeom>
        </p:spPr>
      </p:pic>
    </p:spTree>
    <p:extLst>
      <p:ext uri="{BB962C8B-B14F-4D97-AF65-F5344CB8AC3E}">
        <p14:creationId xmlns:p14="http://schemas.microsoft.com/office/powerpoint/2010/main" val="3310053641"/>
      </p:ext>
    </p:extLst>
  </p:cSld>
  <p:clrMapOvr>
    <a:masterClrMapping/>
  </p:clrMapOvr>
  <mc:AlternateContent xmlns:mc="http://schemas.openxmlformats.org/markup-compatibility/2006" xmlns:p14="http://schemas.microsoft.com/office/powerpoint/2010/main">
    <mc:Choice Requires="p14">
      <p:transition spd="slow" p14:dur="35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7"/>
          <p:cNvSpPr txBox="1">
            <a:spLocks noChangeArrowheads="1"/>
          </p:cNvSpPr>
          <p:nvPr/>
        </p:nvSpPr>
        <p:spPr bwMode="auto">
          <a:xfrm>
            <a:off x="0" y="2276475"/>
            <a:ext cx="9251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spcBef>
                <a:spcPct val="50000"/>
              </a:spcBef>
            </a:pPr>
            <a:endParaRPr lang="tr-TR" altLang="tr-TR" sz="3200">
              <a:latin typeface="Verdana" panose="020B0604030504040204" pitchFamily="34" charset="0"/>
            </a:endParaRPr>
          </a:p>
        </p:txBody>
      </p:sp>
      <p:sp>
        <p:nvSpPr>
          <p:cNvPr id="50179" name="Text Box 8"/>
          <p:cNvSpPr txBox="1">
            <a:spLocks noChangeArrowheads="1"/>
          </p:cNvSpPr>
          <p:nvPr/>
        </p:nvSpPr>
        <p:spPr bwMode="auto">
          <a:xfrm>
            <a:off x="-92075" y="214788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eaLnBrk="1" hangingPunct="1"/>
            <a:endParaRPr lang="tr-TR" altLang="tr-TR" sz="1800">
              <a:latin typeface="Verdana" panose="020B0604030504040204" pitchFamily="34" charset="0"/>
            </a:endParaRPr>
          </a:p>
        </p:txBody>
      </p:sp>
      <p:sp>
        <p:nvSpPr>
          <p:cNvPr id="16391" name="Text Box 9"/>
          <p:cNvSpPr txBox="1">
            <a:spLocks noChangeArrowheads="1"/>
          </p:cNvSpPr>
          <p:nvPr/>
        </p:nvSpPr>
        <p:spPr bwMode="auto">
          <a:xfrm>
            <a:off x="0" y="1773238"/>
            <a:ext cx="9144000" cy="4339650"/>
          </a:xfrm>
          <a:prstGeom prst="rect">
            <a:avLst/>
          </a:prstGeom>
          <a:noFill/>
          <a:ln w="9525">
            <a:noFill/>
            <a:miter lim="800000"/>
            <a:headEnd/>
            <a:tailEnd/>
          </a:ln>
        </p:spPr>
        <p:txBody>
          <a:bodyPr>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endParaRPr lang="tr-TR" altLang="en-US" sz="3200" dirty="0">
              <a:cs typeface="Times New Roman" panose="02020603050405020304" pitchFamily="18" charset="0"/>
            </a:endParaRPr>
          </a:p>
          <a:p>
            <a:pPr algn="ctr" eaLnBrk="1" hangingPunct="1"/>
            <a:endParaRPr lang="tr-TR" altLang="en-US" sz="3200" dirty="0">
              <a:cs typeface="Times New Roman" panose="02020603050405020304" pitchFamily="18" charset="0"/>
            </a:endParaRPr>
          </a:p>
          <a:p>
            <a:pPr algn="ctr" eaLnBrk="1" hangingPunct="1">
              <a:buFontTx/>
              <a:buAutoNum type="alphaUcPeriod"/>
            </a:pPr>
            <a:r>
              <a:rPr lang="tr-TR" altLang="en-US" sz="3200" b="1" dirty="0">
                <a:cs typeface="Times New Roman" panose="02020603050405020304" pitchFamily="18" charset="0"/>
              </a:rPr>
              <a:t>Tamer KAMBER</a:t>
            </a:r>
          </a:p>
          <a:p>
            <a:pPr algn="ctr" eaLnBrk="1" hangingPunct="1"/>
            <a:r>
              <a:rPr lang="tr-TR" altLang="en-US" sz="2000" dirty="0">
                <a:cs typeface="Times New Roman" panose="02020603050405020304" pitchFamily="18" charset="0"/>
              </a:rPr>
              <a:t>Atalar MTAL Müdürü</a:t>
            </a:r>
          </a:p>
          <a:p>
            <a:pPr algn="ctr" eaLnBrk="1" hangingPunct="1"/>
            <a:endParaRPr lang="tr-TR" altLang="en-US" sz="2000" dirty="0">
              <a:cs typeface="Times New Roman" panose="02020603050405020304" pitchFamily="18" charset="0"/>
            </a:endParaRPr>
          </a:p>
          <a:p>
            <a:pPr algn="ctr" eaLnBrk="1" hangingPunct="1"/>
            <a:endParaRPr lang="tr-TR" altLang="en-US" sz="2000" dirty="0">
              <a:cs typeface="Times New Roman" panose="02020603050405020304" pitchFamily="18" charset="0"/>
            </a:endParaRPr>
          </a:p>
          <a:p>
            <a:pPr algn="ctr" eaLnBrk="1" hangingPunct="1"/>
            <a:r>
              <a:rPr lang="tr-TR" altLang="en-US" sz="2000" dirty="0">
                <a:cs typeface="Times New Roman" panose="02020603050405020304" pitchFamily="18" charset="0"/>
              </a:rPr>
              <a:t>Teknik Öğretmen</a:t>
            </a:r>
          </a:p>
          <a:p>
            <a:pPr algn="ctr" eaLnBrk="1" hangingPunct="1"/>
            <a:r>
              <a:rPr lang="tr-TR" altLang="en-US" sz="2000" dirty="0">
                <a:cs typeface="Times New Roman" panose="02020603050405020304" pitchFamily="18" charset="0"/>
              </a:rPr>
              <a:t>Eğitim Yöneticisi</a:t>
            </a:r>
          </a:p>
          <a:p>
            <a:pPr algn="ctr" eaLnBrk="1" hangingPunct="1"/>
            <a:r>
              <a:rPr lang="tr-TR" altLang="en-US" sz="2000" dirty="0">
                <a:cs typeface="Times New Roman" panose="02020603050405020304" pitchFamily="18" charset="0"/>
              </a:rPr>
              <a:t>A Sınıfı İş Güvenliği Uzmanı</a:t>
            </a:r>
          </a:p>
          <a:p>
            <a:pPr algn="ctr" eaLnBrk="1" hangingPunct="1"/>
            <a:r>
              <a:rPr lang="tr-TR" altLang="en-US" sz="2000" dirty="0">
                <a:cs typeface="Times New Roman" panose="02020603050405020304" pitchFamily="18" charset="0"/>
              </a:rPr>
              <a:t>MYK Yetkili Kurum Denetmeni/Teknik Uzman/Dış Doğrulama Uzmanı</a:t>
            </a:r>
            <a:endParaRPr lang="tr-TR" altLang="en-US" sz="1400" dirty="0">
              <a:cs typeface="Times New Roman" panose="02020603050405020304" pitchFamily="18" charset="0"/>
            </a:endParaRPr>
          </a:p>
          <a:p>
            <a:pPr algn="ctr" eaLnBrk="1" hangingPunct="1"/>
            <a:r>
              <a:rPr lang="tr-TR" altLang="en-US" sz="2000" dirty="0">
                <a:cs typeface="Times New Roman" panose="02020603050405020304" pitchFamily="18" charset="0"/>
              </a:rPr>
              <a:t>e</a:t>
            </a:r>
            <a:r>
              <a:rPr lang="tr-TR" altLang="en-US" sz="2000" dirty="0">
                <a:cs typeface="Times New Roman" panose="02020603050405020304" pitchFamily="18" charset="0"/>
                <a:hlinkClick r:id="rId2"/>
              </a:rPr>
              <a:t>-posta: </a:t>
            </a:r>
            <a:r>
              <a:rPr lang="tr-TR" altLang="en-US" sz="2000" dirty="0" smtClean="0">
                <a:cs typeface="Times New Roman" panose="02020603050405020304" pitchFamily="18" charset="0"/>
                <a:hlinkClick r:id="rId2"/>
              </a:rPr>
              <a:t>tamerkamber@hotmail.com</a:t>
            </a:r>
            <a:endParaRPr lang="tr-TR" altLang="en-US" sz="2000" dirty="0" smtClean="0">
              <a:cs typeface="Times New Roman" panose="02020603050405020304" pitchFamily="18" charset="0"/>
            </a:endParaRPr>
          </a:p>
          <a:p>
            <a:pPr algn="ctr" eaLnBrk="1" hangingPunct="1"/>
            <a:r>
              <a:rPr lang="tr-TR" altLang="en-US" sz="2000" b="1" dirty="0" smtClean="0">
                <a:cs typeface="Times New Roman" panose="02020603050405020304" pitchFamily="18" charset="0"/>
              </a:rPr>
              <a:t>505 797 0 333</a:t>
            </a:r>
            <a:endParaRPr lang="tr-TR" altLang="en-US" sz="2000" b="1" dirty="0">
              <a:cs typeface="Times New Roman" panose="02020603050405020304" pitchFamily="18" charset="0"/>
            </a:endParaRPr>
          </a:p>
        </p:txBody>
      </p:sp>
      <p:sp>
        <p:nvSpPr>
          <p:cNvPr id="50181" name="Text Box 3"/>
          <p:cNvSpPr txBox="1">
            <a:spLocks noChangeArrowheads="1"/>
          </p:cNvSpPr>
          <p:nvPr/>
        </p:nvSpPr>
        <p:spPr bwMode="auto">
          <a:xfrm>
            <a:off x="0" y="8573"/>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r>
              <a:rPr lang="tr-TR" altLang="en-US" sz="4800" dirty="0">
                <a:solidFill>
                  <a:srgbClr val="C00000"/>
                </a:solidFill>
                <a:cs typeface="Times New Roman" panose="02020603050405020304" pitchFamily="18" charset="0"/>
              </a:rPr>
              <a:t>TEŞEKKÜR EDER,</a:t>
            </a:r>
          </a:p>
          <a:p>
            <a:pPr algn="ctr" eaLnBrk="1" hangingPunct="1"/>
            <a:r>
              <a:rPr lang="tr-TR" altLang="en-US" sz="4800" dirty="0">
                <a:solidFill>
                  <a:srgbClr val="C00000"/>
                </a:solidFill>
                <a:cs typeface="Times New Roman" panose="02020603050405020304" pitchFamily="18" charset="0"/>
              </a:rPr>
              <a:t>BAŞARILAR DİLERİM.</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mdr\Downloads\avrupaYeterliliklerCercevesi-300x227-300x22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772816"/>
            <a:ext cx="5635022" cy="426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638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 y="116632"/>
            <a:ext cx="9135359" cy="523220"/>
          </a:xfrm>
          <a:prstGeom prst="rect">
            <a:avLst/>
          </a:prstGeom>
          <a:noFill/>
        </p:spPr>
        <p:txBody>
          <a:bodyPr wrap="square" rtlCol="0">
            <a:spAutoFit/>
          </a:bodyPr>
          <a:lstStyle/>
          <a:p>
            <a:pPr algn="ctr">
              <a:spcBef>
                <a:spcPct val="0"/>
              </a:spcBef>
            </a:pPr>
            <a:r>
              <a:rPr lang="tr-TR" sz="2800" b="1" dirty="0" smtClean="0"/>
              <a:t>Meslekî </a:t>
            </a:r>
            <a:r>
              <a:rPr lang="tr-TR" sz="2800" b="1" spc="-60" dirty="0" smtClean="0"/>
              <a:t>ve </a:t>
            </a:r>
            <a:r>
              <a:rPr lang="tr-TR" sz="2800" b="1" spc="-35" dirty="0"/>
              <a:t>Teknik </a:t>
            </a:r>
            <a:r>
              <a:rPr lang="tr-TR" sz="2800" b="1" spc="-40" dirty="0"/>
              <a:t>Ortaöğretim</a:t>
            </a:r>
            <a:r>
              <a:rPr lang="tr-TR" sz="2800" b="1" spc="-229" dirty="0"/>
              <a:t> </a:t>
            </a:r>
            <a:r>
              <a:rPr lang="tr-TR" altLang="tr-TR" sz="2800" b="1" spc="-40" dirty="0"/>
              <a:t>Okul Türleri ve </a:t>
            </a:r>
            <a:r>
              <a:rPr lang="tr-TR" altLang="tr-TR" sz="2800" b="1" spc="-40" dirty="0" smtClean="0"/>
              <a:t>Programları</a:t>
            </a:r>
            <a:endParaRPr lang="tr-TR" altLang="tr-TR" sz="2800" b="1" spc="-40" dirty="0"/>
          </a:p>
        </p:txBody>
      </p:sp>
      <p:sp>
        <p:nvSpPr>
          <p:cNvPr id="10" name="İçerik Yer Tutucusu 2"/>
          <p:cNvSpPr txBox="1">
            <a:spLocks/>
          </p:cNvSpPr>
          <p:nvPr/>
        </p:nvSpPr>
        <p:spPr>
          <a:xfrm>
            <a:off x="0" y="1700808"/>
            <a:ext cx="5155255" cy="4392488"/>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fontAlgn="auto">
              <a:lnSpc>
                <a:spcPct val="150000"/>
              </a:lnSpc>
              <a:spcAft>
                <a:spcPts val="0"/>
              </a:spcAft>
              <a:defRPr/>
            </a:pPr>
            <a:r>
              <a:rPr lang="tr-TR" altLang="tr-TR" b="1" dirty="0" smtClean="0">
                <a:solidFill>
                  <a:schemeClr val="accent2"/>
                </a:solidFill>
                <a:latin typeface="Times New Roman" panose="02020603050405020304" pitchFamily="18" charset="0"/>
                <a:cs typeface="Times New Roman" panose="02020603050405020304" pitchFamily="18" charset="0"/>
              </a:rPr>
              <a:t>Mesleki ve Teknik Anadolu Lisesi</a:t>
            </a:r>
          </a:p>
          <a:p>
            <a:pPr marL="1257300" lvl="2" indent="-342900" algn="l" fontAlgn="auto">
              <a:spcBef>
                <a:spcPts val="0"/>
              </a:spcBef>
              <a:spcAft>
                <a:spcPts val="0"/>
              </a:spcAft>
              <a:buFont typeface="Arial" panose="020B0604020202020204" pitchFamily="34" charset="0"/>
              <a:buChar char="•"/>
              <a:defRPr/>
            </a:pPr>
            <a:r>
              <a:rPr lang="tr-TR" altLang="tr-TR" sz="2000" dirty="0" smtClean="0">
                <a:solidFill>
                  <a:srgbClr val="000000"/>
                </a:solidFill>
                <a:latin typeface="Times New Roman" panose="02020603050405020304" pitchFamily="18" charset="0"/>
                <a:cs typeface="Times New Roman" panose="02020603050405020304" pitchFamily="18" charset="0"/>
              </a:rPr>
              <a:t>Anadolu Meslek Programı </a:t>
            </a:r>
            <a:r>
              <a:rPr lang="tr-TR" altLang="tr-TR" sz="2000" dirty="0" smtClean="0">
                <a:latin typeface="Times New Roman" panose="02020603050405020304" pitchFamily="18" charset="0"/>
                <a:cs typeface="Times New Roman" panose="02020603050405020304" pitchFamily="18" charset="0"/>
              </a:rPr>
              <a:t>(AMP)</a:t>
            </a:r>
          </a:p>
          <a:p>
            <a:pPr marL="1257300" lvl="2" indent="-342900" algn="l" fontAlgn="auto">
              <a:spcBef>
                <a:spcPts val="0"/>
              </a:spcBef>
              <a:spcAft>
                <a:spcPts val="0"/>
              </a:spcAft>
              <a:buFont typeface="Arial" panose="020B0604020202020204" pitchFamily="34" charset="0"/>
              <a:buChar char="•"/>
              <a:defRPr/>
            </a:pPr>
            <a:r>
              <a:rPr lang="tr-TR" altLang="tr-TR" sz="2000" dirty="0" smtClean="0">
                <a:latin typeface="Times New Roman" panose="02020603050405020304" pitchFamily="18" charset="0"/>
                <a:cs typeface="Times New Roman" panose="02020603050405020304" pitchFamily="18" charset="0"/>
              </a:rPr>
              <a:t>Anadolu Teknik Programı (ATP)</a:t>
            </a:r>
          </a:p>
          <a:p>
            <a:pPr marL="1257300" lvl="2" indent="-342900" algn="l" fontAlgn="auto">
              <a:spcBef>
                <a:spcPts val="0"/>
              </a:spcBef>
              <a:spcAft>
                <a:spcPts val="0"/>
              </a:spcAft>
              <a:buFont typeface="Arial" panose="020B0604020202020204" pitchFamily="34" charset="0"/>
              <a:buChar char="•"/>
              <a:defRPr/>
            </a:pPr>
            <a:r>
              <a:rPr lang="tr-TR" altLang="tr-TR" sz="2000" dirty="0" smtClean="0">
                <a:latin typeface="Times New Roman" panose="02020603050405020304" pitchFamily="18" charset="0"/>
                <a:cs typeface="Times New Roman" panose="02020603050405020304" pitchFamily="18" charset="0"/>
              </a:rPr>
              <a:t>Mesleki Eğitim Merkezi Programı (MEMP)</a:t>
            </a:r>
            <a:endParaRPr lang="tr-TR" altLang="tr-TR" sz="2000" dirty="0">
              <a:latin typeface="Times New Roman" panose="02020603050405020304" pitchFamily="18" charset="0"/>
              <a:cs typeface="Times New Roman" panose="02020603050405020304" pitchFamily="18" charset="0"/>
            </a:endParaRPr>
          </a:p>
          <a:p>
            <a:pPr lvl="2" algn="l" fontAlgn="auto">
              <a:spcBef>
                <a:spcPts val="0"/>
              </a:spcBef>
              <a:spcAft>
                <a:spcPts val="0"/>
              </a:spcAft>
              <a:defRPr/>
            </a:pPr>
            <a:endParaRPr lang="tr-TR" altLang="tr-TR" sz="2000" dirty="0" smtClean="0">
              <a:solidFill>
                <a:srgbClr val="000000"/>
              </a:solidFill>
              <a:latin typeface="Times New Roman" panose="02020603050405020304" pitchFamily="18" charset="0"/>
              <a:cs typeface="Times New Roman" panose="02020603050405020304" pitchFamily="18" charset="0"/>
            </a:endParaRPr>
          </a:p>
          <a:p>
            <a:pPr lvl="1" algn="l" fontAlgn="auto">
              <a:lnSpc>
                <a:spcPct val="150000"/>
              </a:lnSpc>
              <a:spcAft>
                <a:spcPts val="0"/>
              </a:spcAft>
              <a:defRPr/>
            </a:pPr>
            <a:r>
              <a:rPr lang="tr-TR" altLang="tr-TR" b="1" dirty="0" smtClean="0">
                <a:solidFill>
                  <a:schemeClr val="accent2"/>
                </a:solidFill>
                <a:latin typeface="Times New Roman" panose="02020603050405020304" pitchFamily="18" charset="0"/>
                <a:cs typeface="Times New Roman" panose="02020603050405020304" pitchFamily="18" charset="0"/>
              </a:rPr>
              <a:t>Çok Programlı Anadolu Lisesi</a:t>
            </a:r>
          </a:p>
          <a:p>
            <a:pPr marL="1257300" lvl="2" indent="-342900" algn="l" fontAlgn="auto">
              <a:spcBef>
                <a:spcPts val="0"/>
              </a:spcBef>
              <a:spcAft>
                <a:spcPts val="0"/>
              </a:spcAft>
              <a:buFont typeface="Arial" panose="020B0604020202020204" pitchFamily="34" charset="0"/>
              <a:buChar char="•"/>
              <a:defRPr/>
            </a:pPr>
            <a:r>
              <a:rPr lang="tr-TR" altLang="tr-TR" sz="2000" dirty="0" smtClean="0">
                <a:solidFill>
                  <a:srgbClr val="000000"/>
                </a:solidFill>
                <a:latin typeface="Times New Roman" panose="02020603050405020304" pitchFamily="18" charset="0"/>
                <a:cs typeface="Times New Roman" panose="02020603050405020304" pitchFamily="18" charset="0"/>
              </a:rPr>
              <a:t>Mesleki ve Teknik Anadolu Lisesi</a:t>
            </a:r>
          </a:p>
          <a:p>
            <a:pPr marL="1257300" lvl="2" indent="-342900" algn="l" fontAlgn="auto">
              <a:spcBef>
                <a:spcPts val="0"/>
              </a:spcBef>
              <a:spcAft>
                <a:spcPts val="0"/>
              </a:spcAft>
              <a:buFont typeface="Arial" panose="020B0604020202020204" pitchFamily="34" charset="0"/>
              <a:buChar char="•"/>
              <a:defRPr/>
            </a:pPr>
            <a:r>
              <a:rPr lang="tr-TR" altLang="tr-TR" sz="2000" dirty="0" smtClean="0">
                <a:solidFill>
                  <a:srgbClr val="000000"/>
                </a:solidFill>
                <a:latin typeface="Times New Roman" panose="02020603050405020304" pitchFamily="18" charset="0"/>
                <a:cs typeface="Times New Roman" panose="02020603050405020304" pitchFamily="18" charset="0"/>
              </a:rPr>
              <a:t>Anadolu Lisesi</a:t>
            </a:r>
          </a:p>
          <a:p>
            <a:pPr marL="1257300" lvl="2" indent="-342900" algn="l" fontAlgn="auto">
              <a:spcBef>
                <a:spcPts val="0"/>
              </a:spcBef>
              <a:spcAft>
                <a:spcPts val="0"/>
              </a:spcAft>
              <a:buFont typeface="Arial" panose="020B0604020202020204" pitchFamily="34" charset="0"/>
              <a:buChar char="•"/>
              <a:defRPr/>
            </a:pPr>
            <a:r>
              <a:rPr lang="tr-TR" altLang="tr-TR" sz="2000" dirty="0" smtClean="0">
                <a:solidFill>
                  <a:srgbClr val="000000"/>
                </a:solidFill>
                <a:latin typeface="Times New Roman" panose="02020603050405020304" pitchFamily="18" charset="0"/>
                <a:cs typeface="Times New Roman" panose="02020603050405020304" pitchFamily="18" charset="0"/>
              </a:rPr>
              <a:t>Anadolu İmam-Hatip Lisesi</a:t>
            </a:r>
          </a:p>
          <a:p>
            <a:pPr marL="1257300" lvl="2" indent="-342900" algn="l">
              <a:spcBef>
                <a:spcPts val="0"/>
              </a:spcBef>
              <a:buFont typeface="Arial" panose="020B0604020202020204" pitchFamily="34" charset="0"/>
              <a:buChar char="•"/>
              <a:defRPr/>
            </a:pPr>
            <a:r>
              <a:rPr lang="tr-TR" altLang="tr-TR" sz="2000" dirty="0">
                <a:latin typeface="Times New Roman" panose="02020603050405020304" pitchFamily="18" charset="0"/>
                <a:cs typeface="Times New Roman" panose="02020603050405020304" pitchFamily="18" charset="0"/>
              </a:rPr>
              <a:t>Mesleki Eğitim Merkezi</a:t>
            </a:r>
            <a:r>
              <a:rPr lang="tr-TR" altLang="tr-TR" sz="2000" dirty="0" smtClean="0">
                <a:solidFill>
                  <a:srgbClr val="000000"/>
                </a:solidFill>
                <a:latin typeface="Times New Roman" panose="02020603050405020304" pitchFamily="18" charset="0"/>
                <a:cs typeface="Times New Roman" panose="02020603050405020304" pitchFamily="18" charset="0"/>
              </a:rPr>
              <a:t> Programı </a:t>
            </a:r>
            <a:r>
              <a:rPr lang="tr-TR" altLang="tr-TR" sz="2000" dirty="0" smtClean="0">
                <a:latin typeface="Times New Roman" panose="02020603050405020304" pitchFamily="18" charset="0"/>
                <a:cs typeface="Times New Roman" panose="02020603050405020304" pitchFamily="18" charset="0"/>
              </a:rPr>
              <a:t>(MEMP)</a:t>
            </a:r>
            <a:endParaRPr lang="tr-TR" altLang="tr-TR" sz="2000" dirty="0">
              <a:latin typeface="Times New Roman" panose="02020603050405020304" pitchFamily="18" charset="0"/>
              <a:cs typeface="Times New Roman" panose="02020603050405020304" pitchFamily="18" charset="0"/>
            </a:endParaRPr>
          </a:p>
          <a:p>
            <a:pPr marL="1257300" lvl="2" indent="-342900" algn="l" fontAlgn="auto">
              <a:spcBef>
                <a:spcPts val="0"/>
              </a:spcBef>
              <a:spcAft>
                <a:spcPts val="0"/>
              </a:spcAft>
              <a:buFont typeface="Arial" panose="020B0604020202020204" pitchFamily="34" charset="0"/>
              <a:buChar char="•"/>
              <a:defRPr/>
            </a:pPr>
            <a:endParaRPr lang="tr-TR" altLang="tr-TR" sz="2400" dirty="0" smtClean="0">
              <a:solidFill>
                <a:srgbClr val="000000"/>
              </a:solidFill>
              <a:latin typeface="Cambria" panose="02040503050406030204" pitchFamily="18" charset="0"/>
            </a:endParaRPr>
          </a:p>
          <a:p>
            <a:pPr lvl="2" algn="l" fontAlgn="auto">
              <a:spcBef>
                <a:spcPts val="0"/>
              </a:spcBef>
              <a:spcAft>
                <a:spcPts val="0"/>
              </a:spcAft>
              <a:defRPr/>
            </a:pPr>
            <a:endParaRPr lang="tr-TR" altLang="tr-TR" sz="2400" dirty="0" smtClean="0">
              <a:solidFill>
                <a:srgbClr val="000000"/>
              </a:solidFill>
              <a:latin typeface="Cambria" panose="02040503050406030204" pitchFamily="18" charset="0"/>
            </a:endParaRPr>
          </a:p>
        </p:txBody>
      </p:sp>
      <p:sp>
        <p:nvSpPr>
          <p:cNvPr id="11" name="İçerik Yer Tutucusu 2"/>
          <p:cNvSpPr txBox="1">
            <a:spLocks/>
          </p:cNvSpPr>
          <p:nvPr/>
        </p:nvSpPr>
        <p:spPr bwMode="auto">
          <a:xfrm>
            <a:off x="5436096" y="1700808"/>
            <a:ext cx="3699263" cy="222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eaLnBrk="0" hangingPunct="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eaLnBrk="0" hangingPunct="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1" eaLnBrk="1" hangingPunct="1">
              <a:lnSpc>
                <a:spcPct val="150000"/>
              </a:lnSpc>
            </a:pPr>
            <a:r>
              <a:rPr lang="tr-TR" altLang="tr-TR" b="1" dirty="0">
                <a:solidFill>
                  <a:schemeClr val="accent2"/>
                </a:solidFill>
                <a:latin typeface="Cambria" panose="02040503050406030204" pitchFamily="18" charset="0"/>
              </a:rPr>
              <a:t>Mesleki Eğitim Merkezleri</a:t>
            </a:r>
          </a:p>
          <a:p>
            <a:pPr lvl="2" eaLnBrk="1" hangingPunct="1">
              <a:spcBef>
                <a:spcPct val="0"/>
              </a:spcBef>
            </a:pPr>
            <a:r>
              <a:rPr lang="tr-TR" altLang="tr-TR" sz="2400" dirty="0">
                <a:latin typeface="Cambria" panose="02040503050406030204" pitchFamily="18" charset="0"/>
              </a:rPr>
              <a:t>Mesleki Eğitim Merkezi</a:t>
            </a:r>
            <a:r>
              <a:rPr lang="tr-TR" altLang="tr-TR" sz="2400" dirty="0" smtClean="0">
                <a:solidFill>
                  <a:srgbClr val="000000"/>
                </a:solidFill>
                <a:latin typeface="Cambria" panose="02040503050406030204" pitchFamily="18" charset="0"/>
              </a:rPr>
              <a:t> </a:t>
            </a:r>
            <a:r>
              <a:rPr lang="tr-TR" altLang="tr-TR" sz="2400" dirty="0">
                <a:solidFill>
                  <a:srgbClr val="000000"/>
                </a:solidFill>
                <a:latin typeface="Cambria" panose="02040503050406030204" pitchFamily="18" charset="0"/>
              </a:rPr>
              <a:t>Programı </a:t>
            </a:r>
            <a:r>
              <a:rPr lang="tr-TR" altLang="tr-TR" sz="2400" dirty="0">
                <a:latin typeface="Cambria" panose="02040503050406030204" pitchFamily="18" charset="0"/>
              </a:rPr>
              <a:t>(MEMP)</a:t>
            </a:r>
          </a:p>
        </p:txBody>
      </p:sp>
      <p:pic>
        <p:nvPicPr>
          <p:cNvPr id="12" name="Picture 2" descr="kavram ağları ile ilgili görsel sonuc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4223891"/>
            <a:ext cx="2427614" cy="1869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704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ikdörtgen 19"/>
          <p:cNvSpPr/>
          <p:nvPr/>
        </p:nvSpPr>
        <p:spPr>
          <a:xfrm>
            <a:off x="4106094" y="3203109"/>
            <a:ext cx="846534" cy="641350"/>
          </a:xfrm>
          <a:prstGeom prst="rect">
            <a:avLst/>
          </a:prstGeom>
          <a:solidFill>
            <a:schemeClr val="accent6">
              <a:lumMod val="75000"/>
            </a:schemeClr>
          </a:solidFill>
          <a:ln w="12700" cap="flat" cmpd="sng" algn="ctr">
            <a:noFill/>
            <a:prstDash val="solid"/>
            <a:miter lim="800000"/>
          </a:ln>
          <a:effectLst/>
        </p:spPr>
        <p:txBody>
          <a:bodyPr anchor="ctr"/>
          <a:lstStyle/>
          <a:p>
            <a:pPr algn="ctr" fontAlgn="auto">
              <a:spcBef>
                <a:spcPts val="0"/>
              </a:spcBef>
              <a:spcAft>
                <a:spcPts val="0"/>
              </a:spcAft>
              <a:defRPr/>
            </a:pPr>
            <a:r>
              <a:rPr lang="tr-TR" sz="1400" kern="0" dirty="0">
                <a:solidFill>
                  <a:prstClr val="white"/>
                </a:solidFill>
                <a:latin typeface="Cambria" panose="02040503050406030204" pitchFamily="18" charset="0"/>
                <a:cs typeface="Arial"/>
              </a:rPr>
              <a:t>10. Sınıf</a:t>
            </a:r>
          </a:p>
          <a:p>
            <a:pPr algn="ctr" fontAlgn="auto">
              <a:spcBef>
                <a:spcPts val="0"/>
              </a:spcBef>
              <a:spcAft>
                <a:spcPts val="0"/>
              </a:spcAft>
              <a:defRPr/>
            </a:pPr>
            <a:r>
              <a:rPr lang="tr-TR" sz="1400" kern="0" dirty="0">
                <a:solidFill>
                  <a:prstClr val="white"/>
                </a:solidFill>
                <a:latin typeface="Cambria" panose="02040503050406030204" pitchFamily="18" charset="0"/>
                <a:cs typeface="Arial"/>
              </a:rPr>
              <a:t>Dal Eğitimi</a:t>
            </a:r>
          </a:p>
        </p:txBody>
      </p:sp>
      <p:sp>
        <p:nvSpPr>
          <p:cNvPr id="21" name="Dikdörtgen 20"/>
          <p:cNvSpPr/>
          <p:nvPr/>
        </p:nvSpPr>
        <p:spPr>
          <a:xfrm>
            <a:off x="5301482" y="3203109"/>
            <a:ext cx="877490" cy="641350"/>
          </a:xfrm>
          <a:prstGeom prst="rect">
            <a:avLst/>
          </a:prstGeom>
          <a:solidFill>
            <a:schemeClr val="accent6">
              <a:lumMod val="75000"/>
            </a:schemeClr>
          </a:solidFill>
          <a:ln w="12700" cap="flat" cmpd="sng" algn="ctr">
            <a:noFill/>
            <a:prstDash val="solid"/>
            <a:miter lim="800000"/>
          </a:ln>
          <a:effectLst/>
        </p:spPr>
        <p:txBody>
          <a:bodyPr anchor="ctr"/>
          <a:lstStyle/>
          <a:p>
            <a:pPr algn="ctr" fontAlgn="auto">
              <a:spcBef>
                <a:spcPts val="0"/>
              </a:spcBef>
              <a:spcAft>
                <a:spcPts val="0"/>
              </a:spcAft>
              <a:defRPr/>
            </a:pPr>
            <a:r>
              <a:rPr lang="tr-TR" sz="1400" kern="0" dirty="0">
                <a:solidFill>
                  <a:prstClr val="white"/>
                </a:solidFill>
                <a:latin typeface="Cambria" panose="02040503050406030204" pitchFamily="18" charset="0"/>
                <a:cs typeface="Arial"/>
              </a:rPr>
              <a:t>11. Sınıf</a:t>
            </a:r>
          </a:p>
          <a:p>
            <a:pPr algn="ctr" fontAlgn="auto">
              <a:spcBef>
                <a:spcPts val="0"/>
              </a:spcBef>
              <a:spcAft>
                <a:spcPts val="0"/>
              </a:spcAft>
              <a:defRPr/>
            </a:pPr>
            <a:r>
              <a:rPr lang="tr-TR" sz="1400" kern="0" dirty="0">
                <a:solidFill>
                  <a:prstClr val="white"/>
                </a:solidFill>
                <a:latin typeface="Cambria" panose="02040503050406030204" pitchFamily="18" charset="0"/>
                <a:cs typeface="Arial"/>
              </a:rPr>
              <a:t>Dal Eğitimi</a:t>
            </a:r>
          </a:p>
        </p:txBody>
      </p:sp>
      <p:cxnSp>
        <p:nvCxnSpPr>
          <p:cNvPr id="8199" name="Düz Ok Bağlayıcısı 21"/>
          <p:cNvCxnSpPr>
            <a:cxnSpLocks noChangeShapeType="1"/>
            <a:stCxn id="20" idx="3"/>
          </p:cNvCxnSpPr>
          <p:nvPr/>
        </p:nvCxnSpPr>
        <p:spPr bwMode="auto">
          <a:xfrm flipV="1">
            <a:off x="4952628" y="3519022"/>
            <a:ext cx="351235" cy="4763"/>
          </a:xfrm>
          <a:prstGeom prst="straightConnector1">
            <a:avLst/>
          </a:prstGeom>
          <a:noFill/>
          <a:ln w="38100" algn="ctr">
            <a:solidFill>
              <a:srgbClr val="767171"/>
            </a:solidFill>
            <a:miter lim="800000"/>
            <a:headEnd/>
            <a:tailEnd type="triangle" w="med" len="med"/>
          </a:ln>
          <a:extLst>
            <a:ext uri="{909E8E84-426E-40DD-AFC4-6F175D3DCCD1}">
              <a14:hiddenFill xmlns:a14="http://schemas.microsoft.com/office/drawing/2010/main">
                <a:noFill/>
              </a14:hiddenFill>
            </a:ext>
          </a:extLst>
        </p:spPr>
      </p:cxnSp>
      <p:cxnSp>
        <p:nvCxnSpPr>
          <p:cNvPr id="8200" name="Düz Ok Bağlayıcısı 22"/>
          <p:cNvCxnSpPr>
            <a:cxnSpLocks noChangeShapeType="1"/>
          </p:cNvCxnSpPr>
          <p:nvPr/>
        </p:nvCxnSpPr>
        <p:spPr bwMode="auto">
          <a:xfrm>
            <a:off x="6178972" y="3504734"/>
            <a:ext cx="290513" cy="0"/>
          </a:xfrm>
          <a:prstGeom prst="straightConnector1">
            <a:avLst/>
          </a:prstGeom>
          <a:noFill/>
          <a:ln w="38100" algn="ctr">
            <a:solidFill>
              <a:srgbClr val="767171"/>
            </a:solidFill>
            <a:miter lim="800000"/>
            <a:headEnd/>
            <a:tailEnd type="triangle" w="med" len="med"/>
          </a:ln>
          <a:extLst>
            <a:ext uri="{909E8E84-426E-40DD-AFC4-6F175D3DCCD1}">
              <a14:hiddenFill xmlns:a14="http://schemas.microsoft.com/office/drawing/2010/main">
                <a:noFill/>
              </a14:hiddenFill>
            </a:ext>
          </a:extLst>
        </p:spPr>
      </p:cxnSp>
      <p:sp>
        <p:nvSpPr>
          <p:cNvPr id="24" name="Dikdörtgen 23"/>
          <p:cNvSpPr/>
          <p:nvPr/>
        </p:nvSpPr>
        <p:spPr>
          <a:xfrm>
            <a:off x="6469485" y="3187234"/>
            <a:ext cx="837010" cy="641350"/>
          </a:xfrm>
          <a:prstGeom prst="rect">
            <a:avLst/>
          </a:prstGeom>
          <a:solidFill>
            <a:schemeClr val="accent6">
              <a:lumMod val="75000"/>
            </a:schemeClr>
          </a:solidFill>
          <a:ln w="12700" cap="flat" cmpd="sng" algn="ctr">
            <a:noFill/>
            <a:prstDash val="solid"/>
            <a:miter lim="800000"/>
          </a:ln>
          <a:effectLst/>
        </p:spPr>
        <p:txBody>
          <a:bodyPr anchor="ctr"/>
          <a:lstStyle/>
          <a:p>
            <a:pPr algn="ctr" fontAlgn="auto">
              <a:spcBef>
                <a:spcPts val="0"/>
              </a:spcBef>
              <a:spcAft>
                <a:spcPts val="0"/>
              </a:spcAft>
              <a:defRPr/>
            </a:pPr>
            <a:r>
              <a:rPr lang="tr-TR" sz="1400" kern="0" dirty="0">
                <a:solidFill>
                  <a:prstClr val="white"/>
                </a:solidFill>
                <a:latin typeface="Cambria" panose="02040503050406030204" pitchFamily="18" charset="0"/>
                <a:cs typeface="Arial"/>
              </a:rPr>
              <a:t>12. Sınıf</a:t>
            </a:r>
          </a:p>
          <a:p>
            <a:pPr algn="ctr" fontAlgn="auto">
              <a:spcBef>
                <a:spcPts val="0"/>
              </a:spcBef>
              <a:spcAft>
                <a:spcPts val="0"/>
              </a:spcAft>
              <a:defRPr/>
            </a:pPr>
            <a:r>
              <a:rPr lang="tr-TR" sz="1400" kern="0" dirty="0">
                <a:solidFill>
                  <a:prstClr val="white"/>
                </a:solidFill>
                <a:latin typeface="Cambria" panose="02040503050406030204" pitchFamily="18" charset="0"/>
                <a:cs typeface="Arial"/>
              </a:rPr>
              <a:t>Dal Eğitimi</a:t>
            </a:r>
          </a:p>
        </p:txBody>
      </p:sp>
      <p:sp>
        <p:nvSpPr>
          <p:cNvPr id="27" name="Dikdörtgen 26"/>
          <p:cNvSpPr/>
          <p:nvPr/>
        </p:nvSpPr>
        <p:spPr>
          <a:xfrm>
            <a:off x="2894038" y="3187234"/>
            <a:ext cx="858440" cy="641350"/>
          </a:xfrm>
          <a:prstGeom prst="rect">
            <a:avLst/>
          </a:prstGeom>
          <a:solidFill>
            <a:schemeClr val="accent6">
              <a:lumMod val="75000"/>
            </a:schemeClr>
          </a:solidFill>
          <a:ln w="12700" cap="flat" cmpd="sng" algn="ctr">
            <a:noFill/>
            <a:prstDash val="solid"/>
            <a:miter lim="800000"/>
          </a:ln>
          <a:effectLst/>
        </p:spPr>
        <p:txBody>
          <a:bodyPr anchor="ctr"/>
          <a:lstStyle/>
          <a:p>
            <a:pPr algn="ctr" fontAlgn="auto">
              <a:spcBef>
                <a:spcPts val="0"/>
              </a:spcBef>
              <a:spcAft>
                <a:spcPts val="0"/>
              </a:spcAft>
              <a:defRPr/>
            </a:pPr>
            <a:r>
              <a:rPr lang="tr-TR" sz="1400" kern="0" dirty="0">
                <a:solidFill>
                  <a:prstClr val="white"/>
                </a:solidFill>
                <a:latin typeface="Cambria" panose="02040503050406030204" pitchFamily="18" charset="0"/>
                <a:cs typeface="Arial"/>
              </a:rPr>
              <a:t>9. Sınıf</a:t>
            </a:r>
          </a:p>
          <a:p>
            <a:pPr algn="ctr" fontAlgn="auto">
              <a:spcBef>
                <a:spcPts val="0"/>
              </a:spcBef>
              <a:spcAft>
                <a:spcPts val="0"/>
              </a:spcAft>
              <a:defRPr/>
            </a:pPr>
            <a:r>
              <a:rPr lang="tr-TR" sz="1400" kern="0" dirty="0">
                <a:solidFill>
                  <a:prstClr val="white"/>
                </a:solidFill>
                <a:latin typeface="Cambria" panose="02040503050406030204" pitchFamily="18" charset="0"/>
                <a:cs typeface="Arial"/>
              </a:rPr>
              <a:t>Dal Eğitimi</a:t>
            </a:r>
          </a:p>
        </p:txBody>
      </p:sp>
      <p:cxnSp>
        <p:nvCxnSpPr>
          <p:cNvPr id="8205" name="Düz Ok Bağlayıcısı 27"/>
          <p:cNvCxnSpPr>
            <a:cxnSpLocks noChangeShapeType="1"/>
            <a:stCxn id="27" idx="3"/>
          </p:cNvCxnSpPr>
          <p:nvPr/>
        </p:nvCxnSpPr>
        <p:spPr bwMode="auto">
          <a:xfrm>
            <a:off x="3752479" y="3507909"/>
            <a:ext cx="335756" cy="11112"/>
          </a:xfrm>
          <a:prstGeom prst="straightConnector1">
            <a:avLst/>
          </a:prstGeom>
          <a:noFill/>
          <a:ln w="38100" algn="ctr">
            <a:solidFill>
              <a:srgbClr val="767171"/>
            </a:solidFill>
            <a:miter lim="800000"/>
            <a:headEnd/>
            <a:tailEnd type="triangle" w="med" len="med"/>
          </a:ln>
          <a:extLst>
            <a:ext uri="{909E8E84-426E-40DD-AFC4-6F175D3DCCD1}">
              <a14:hiddenFill xmlns:a14="http://schemas.microsoft.com/office/drawing/2010/main">
                <a:noFill/>
              </a14:hiddenFill>
            </a:ext>
          </a:extLst>
        </p:spPr>
      </p:cxnSp>
      <p:sp>
        <p:nvSpPr>
          <p:cNvPr id="29" name="Dikdörtgen 28"/>
          <p:cNvSpPr/>
          <p:nvPr/>
        </p:nvSpPr>
        <p:spPr>
          <a:xfrm>
            <a:off x="0" y="2564904"/>
            <a:ext cx="2843808" cy="1800200"/>
          </a:xfrm>
          <a:prstGeom prst="rect">
            <a:avLst/>
          </a:prstGeom>
          <a:solidFill>
            <a:srgbClr val="34C4D8"/>
          </a:solidFill>
          <a:ln w="12700" cap="flat" cmpd="sng" algn="ctr">
            <a:noFill/>
            <a:prstDash val="solid"/>
            <a:miter lim="800000"/>
          </a:ln>
          <a:effectLst/>
        </p:spPr>
        <p:txBody>
          <a:bodyPr anchor="ctr"/>
          <a:lstStyle/>
          <a:p>
            <a:pPr algn="ctr" fontAlgn="auto">
              <a:spcBef>
                <a:spcPts val="0"/>
              </a:spcBef>
              <a:spcAft>
                <a:spcPts val="0"/>
              </a:spcAft>
              <a:defRPr/>
            </a:pPr>
            <a:r>
              <a:rPr lang="tr-TR" sz="3000" kern="0" dirty="0">
                <a:solidFill>
                  <a:prstClr val="black"/>
                </a:solidFill>
                <a:cs typeface="Times New Roman" panose="02020603050405020304" pitchFamily="18" charset="0"/>
              </a:rPr>
              <a:t>Mesleki Eğitim Merkezi</a:t>
            </a:r>
          </a:p>
          <a:p>
            <a:pPr algn="ctr" fontAlgn="auto">
              <a:spcBef>
                <a:spcPts val="0"/>
              </a:spcBef>
              <a:spcAft>
                <a:spcPts val="0"/>
              </a:spcAft>
              <a:defRPr/>
            </a:pPr>
            <a:r>
              <a:rPr lang="tr-TR" sz="3000" kern="0" dirty="0">
                <a:solidFill>
                  <a:prstClr val="black"/>
                </a:solidFill>
                <a:cs typeface="Times New Roman" panose="02020603050405020304" pitchFamily="18" charset="0"/>
              </a:rPr>
              <a:t>(Çıraklık Eğitim)</a:t>
            </a:r>
          </a:p>
        </p:txBody>
      </p:sp>
      <p:cxnSp>
        <p:nvCxnSpPr>
          <p:cNvPr id="30" name="Düz Ok Bağlayıcısı 29"/>
          <p:cNvCxnSpPr/>
          <p:nvPr/>
        </p:nvCxnSpPr>
        <p:spPr>
          <a:xfrm>
            <a:off x="7323163" y="3519021"/>
            <a:ext cx="291703" cy="0"/>
          </a:xfrm>
          <a:prstGeom prst="straightConnector1">
            <a:avLst/>
          </a:prstGeom>
          <a:noFill/>
          <a:ln w="38100" cap="flat" cmpd="sng" algn="ctr">
            <a:solidFill>
              <a:schemeClr val="accent6">
                <a:lumMod val="75000"/>
              </a:schemeClr>
            </a:solidFill>
            <a:prstDash val="sysDot"/>
            <a:miter lim="800000"/>
            <a:tailEnd type="triangle"/>
          </a:ln>
          <a:effectLst/>
        </p:spPr>
      </p:cxnSp>
      <p:sp>
        <p:nvSpPr>
          <p:cNvPr id="31" name="Dikdörtgen 30"/>
          <p:cNvSpPr/>
          <p:nvPr/>
        </p:nvSpPr>
        <p:spPr>
          <a:xfrm>
            <a:off x="7572002" y="3884146"/>
            <a:ext cx="1315913" cy="641350"/>
          </a:xfrm>
          <a:prstGeom prst="rect">
            <a:avLst/>
          </a:prstGeom>
          <a:solidFill>
            <a:srgbClr val="3E76D2"/>
          </a:solidFill>
          <a:ln w="12700" cap="flat" cmpd="sng" algn="ctr">
            <a:noFill/>
            <a:prstDash val="solid"/>
            <a:miter lim="800000"/>
          </a:ln>
          <a:effectLst/>
        </p:spPr>
        <p:txBody>
          <a:bodyPr anchor="ctr"/>
          <a:lstStyle/>
          <a:p>
            <a:pPr algn="ctr" fontAlgn="auto">
              <a:spcBef>
                <a:spcPts val="0"/>
              </a:spcBef>
              <a:spcAft>
                <a:spcPts val="0"/>
              </a:spcAft>
              <a:defRPr/>
            </a:pPr>
            <a:r>
              <a:rPr lang="tr-TR" sz="2000" kern="0" dirty="0">
                <a:solidFill>
                  <a:prstClr val="white"/>
                </a:solidFill>
                <a:latin typeface="Cambria" panose="02040503050406030204" pitchFamily="18" charset="0"/>
                <a:cs typeface="Arial"/>
              </a:rPr>
              <a:t>Diploma</a:t>
            </a:r>
            <a:endParaRPr lang="tr-TR" sz="1400" kern="0" dirty="0">
              <a:solidFill>
                <a:prstClr val="white"/>
              </a:solidFill>
              <a:latin typeface="Cambria" panose="02040503050406030204" pitchFamily="18" charset="0"/>
              <a:cs typeface="Arial"/>
            </a:endParaRPr>
          </a:p>
        </p:txBody>
      </p:sp>
      <p:sp>
        <p:nvSpPr>
          <p:cNvPr id="33" name="Dikdörtgen 32"/>
          <p:cNvSpPr/>
          <p:nvPr/>
        </p:nvSpPr>
        <p:spPr>
          <a:xfrm>
            <a:off x="7648203" y="3153896"/>
            <a:ext cx="883444" cy="679450"/>
          </a:xfrm>
          <a:prstGeom prst="rect">
            <a:avLst/>
          </a:prstGeom>
          <a:solidFill>
            <a:schemeClr val="accent6">
              <a:lumMod val="75000"/>
            </a:schemeClr>
          </a:solidFill>
          <a:ln w="12700" cap="flat" cmpd="sng" algn="ctr">
            <a:noFill/>
            <a:prstDash val="solid"/>
            <a:miter lim="800000"/>
          </a:ln>
          <a:effectLst/>
        </p:spPr>
        <p:txBody>
          <a:bodyPr anchor="ctr"/>
          <a:lstStyle/>
          <a:p>
            <a:pPr algn="ctr" fontAlgn="auto">
              <a:spcBef>
                <a:spcPts val="0"/>
              </a:spcBef>
              <a:spcAft>
                <a:spcPts val="0"/>
              </a:spcAft>
              <a:defRPr/>
            </a:pPr>
            <a:r>
              <a:rPr lang="tr-TR" kern="0" dirty="0">
                <a:solidFill>
                  <a:prstClr val="white"/>
                </a:solidFill>
                <a:latin typeface="Cambria" panose="02040503050406030204" pitchFamily="18" charset="0"/>
                <a:cs typeface="Arial"/>
              </a:rPr>
              <a:t>Ustalık Belgesi</a:t>
            </a:r>
          </a:p>
        </p:txBody>
      </p:sp>
      <p:sp>
        <p:nvSpPr>
          <p:cNvPr id="35" name="Dikdörtgen 32"/>
          <p:cNvSpPr/>
          <p:nvPr/>
        </p:nvSpPr>
        <p:spPr>
          <a:xfrm>
            <a:off x="5295528" y="4185771"/>
            <a:ext cx="883444" cy="679450"/>
          </a:xfrm>
          <a:prstGeom prst="rect">
            <a:avLst/>
          </a:prstGeom>
          <a:solidFill>
            <a:schemeClr val="accent6">
              <a:lumMod val="75000"/>
            </a:schemeClr>
          </a:solidFill>
          <a:ln w="12700" cap="flat" cmpd="sng" algn="ctr">
            <a:noFill/>
            <a:prstDash val="solid"/>
            <a:miter lim="800000"/>
          </a:ln>
          <a:effectLst/>
        </p:spPr>
        <p:txBody>
          <a:bodyPr anchor="ctr"/>
          <a:lstStyle/>
          <a:p>
            <a:pPr algn="ctr" fontAlgn="auto">
              <a:spcBef>
                <a:spcPts val="0"/>
              </a:spcBef>
              <a:spcAft>
                <a:spcPts val="0"/>
              </a:spcAft>
              <a:defRPr/>
            </a:pPr>
            <a:r>
              <a:rPr lang="tr-TR" kern="0" dirty="0">
                <a:solidFill>
                  <a:prstClr val="white"/>
                </a:solidFill>
                <a:latin typeface="Cambria" panose="02040503050406030204" pitchFamily="18" charset="0"/>
                <a:cs typeface="Arial"/>
              </a:rPr>
              <a:t>Kalfalık Belgesi</a:t>
            </a:r>
          </a:p>
        </p:txBody>
      </p:sp>
      <p:cxnSp>
        <p:nvCxnSpPr>
          <p:cNvPr id="36" name="Düz Ok Bağlayıcısı 35"/>
          <p:cNvCxnSpPr/>
          <p:nvPr/>
        </p:nvCxnSpPr>
        <p:spPr>
          <a:xfrm>
            <a:off x="5737250" y="3847635"/>
            <a:ext cx="0" cy="338137"/>
          </a:xfrm>
          <a:prstGeom prst="straightConnector1">
            <a:avLst/>
          </a:prstGeom>
          <a:noFill/>
          <a:ln w="38100" cap="flat" cmpd="sng" algn="ctr">
            <a:solidFill>
              <a:schemeClr val="accent6">
                <a:lumMod val="75000"/>
              </a:schemeClr>
            </a:solidFill>
            <a:prstDash val="sysDot"/>
            <a:miter lim="800000"/>
            <a:tailEnd type="triangle"/>
          </a:ln>
          <a:effectLst/>
        </p:spPr>
      </p:cxnSp>
      <p:sp>
        <p:nvSpPr>
          <p:cNvPr id="15" name="Text Box 3"/>
          <p:cNvSpPr txBox="1">
            <a:spLocks noChangeArrowheads="1"/>
          </p:cNvSpPr>
          <p:nvPr/>
        </p:nvSpPr>
        <p:spPr bwMode="auto">
          <a:xfrm>
            <a:off x="0" y="86350"/>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600">
                <a:solidFill>
                  <a:schemeClr val="tx1"/>
                </a:solidFill>
                <a:latin typeface="Times New Roman" panose="02020603050405020304" pitchFamily="18" charset="0"/>
              </a:defRPr>
            </a:lvl1pPr>
            <a:lvl2pPr marL="742950" indent="-285750">
              <a:defRPr sz="1600">
                <a:solidFill>
                  <a:schemeClr val="tx1"/>
                </a:solidFill>
                <a:latin typeface="Times New Roman" panose="02020603050405020304" pitchFamily="18" charset="0"/>
              </a:defRPr>
            </a:lvl2pPr>
            <a:lvl3pPr marL="1143000" indent="-228600">
              <a:defRPr sz="1600">
                <a:solidFill>
                  <a:schemeClr val="tx1"/>
                </a:solidFill>
                <a:latin typeface="Times New Roman" panose="02020603050405020304" pitchFamily="18" charset="0"/>
              </a:defRPr>
            </a:lvl3pPr>
            <a:lvl4pPr marL="1600200" indent="-228600">
              <a:defRPr sz="1600">
                <a:solidFill>
                  <a:schemeClr val="tx1"/>
                </a:solidFill>
                <a:latin typeface="Times New Roman" panose="02020603050405020304" pitchFamily="18" charset="0"/>
              </a:defRPr>
            </a:lvl4pPr>
            <a:lvl5pPr marL="2057400" indent="-228600">
              <a:defRPr sz="1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600">
                <a:solidFill>
                  <a:schemeClr val="tx1"/>
                </a:solidFill>
                <a:latin typeface="Times New Roman" panose="02020603050405020304" pitchFamily="18" charset="0"/>
              </a:defRPr>
            </a:lvl9pPr>
          </a:lstStyle>
          <a:p>
            <a:pPr algn="ctr" eaLnBrk="1" hangingPunct="1">
              <a:spcBef>
                <a:spcPct val="50000"/>
              </a:spcBef>
            </a:pPr>
            <a:r>
              <a:rPr lang="tr-TR" altLang="tr-TR" sz="2400" b="1" dirty="0">
                <a:solidFill>
                  <a:schemeClr val="tx2"/>
                </a:solidFill>
                <a:cs typeface="Times New Roman" pitchFamily="18" charset="0"/>
              </a:rPr>
              <a:t>Anadolu Meslek Lisesi</a:t>
            </a:r>
          </a:p>
          <a:p>
            <a:pPr algn="ctr" eaLnBrk="1" hangingPunct="1">
              <a:spcBef>
                <a:spcPct val="50000"/>
              </a:spcBef>
            </a:pPr>
            <a:r>
              <a:rPr lang="tr-TR" altLang="tr-TR" sz="2400" b="1" dirty="0">
                <a:solidFill>
                  <a:schemeClr val="tx2"/>
                </a:solidFill>
                <a:cs typeface="Times New Roman" pitchFamily="18" charset="0"/>
              </a:rPr>
              <a:t>Anadolu Teknik Lisesi</a:t>
            </a:r>
          </a:p>
          <a:p>
            <a:pPr algn="ctr" eaLnBrk="1" hangingPunct="1">
              <a:spcBef>
                <a:spcPct val="50000"/>
              </a:spcBef>
            </a:pPr>
            <a:r>
              <a:rPr lang="tr-TR" altLang="tr-TR" sz="2400" b="1" dirty="0">
                <a:solidFill>
                  <a:schemeClr val="tx2"/>
                </a:solidFill>
                <a:cs typeface="Times New Roman" pitchFamily="18" charset="0"/>
              </a:rPr>
              <a:t>Çok Programlı Liseler</a:t>
            </a:r>
          </a:p>
          <a:p>
            <a:pPr algn="ctr" eaLnBrk="1" hangingPunct="1">
              <a:spcBef>
                <a:spcPct val="50000"/>
              </a:spcBef>
            </a:pPr>
            <a:r>
              <a:rPr lang="tr-TR" altLang="tr-TR" sz="2400" b="1" dirty="0">
                <a:solidFill>
                  <a:schemeClr val="tx2"/>
                </a:solidFill>
                <a:cs typeface="Times New Roman" pitchFamily="18" charset="0"/>
              </a:rPr>
              <a:t>Mesleki Açık Öğretim Lisesi</a:t>
            </a:r>
          </a:p>
        </p:txBody>
      </p:sp>
    </p:spTree>
    <p:extLst>
      <p:ext uri="{BB962C8B-B14F-4D97-AF65-F5344CB8AC3E}">
        <p14:creationId xmlns:p14="http://schemas.microsoft.com/office/powerpoint/2010/main" val="2599739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476672"/>
            <a:ext cx="9144000" cy="657344"/>
          </a:xfrm>
        </p:spPr>
        <p:txBody>
          <a:bodyPr/>
          <a:lstStyle/>
          <a:p>
            <a:pPr algn="ctr"/>
            <a:r>
              <a:rPr lang="tr-TR" altLang="tr-TR" sz="4000" b="1" dirty="0">
                <a:solidFill>
                  <a:srgbClr val="002060"/>
                </a:solidFill>
                <a:latin typeface="Times New Roman" panose="02020603050405020304" pitchFamily="18" charset="0"/>
                <a:cs typeface="Times New Roman" panose="02020603050405020304" pitchFamily="18" charset="0"/>
              </a:rPr>
              <a:t>İŞYERİ TABANLI MESLEKİ EĞİTİM</a:t>
            </a:r>
            <a:endParaRPr lang="tr-TR" sz="4000" b="1" dirty="0">
              <a:solidFill>
                <a:srgbClr val="002060"/>
              </a:solidFill>
              <a:latin typeface="Times New Roman" panose="02020603050405020304" pitchFamily="18" charset="0"/>
              <a:cs typeface="Times New Roman" panose="02020603050405020304" pitchFamily="18" charset="0"/>
            </a:endParaRPr>
          </a:p>
        </p:txBody>
      </p:sp>
      <p:sp>
        <p:nvSpPr>
          <p:cNvPr id="3" name="2 İçerik Yer Tutucusu"/>
          <p:cNvSpPr>
            <a:spLocks noGrp="1"/>
          </p:cNvSpPr>
          <p:nvPr>
            <p:ph idx="1"/>
          </p:nvPr>
        </p:nvSpPr>
        <p:spPr>
          <a:xfrm>
            <a:off x="395536" y="1772816"/>
            <a:ext cx="8517632" cy="4104456"/>
          </a:xfrm>
        </p:spPr>
        <p:txBody>
          <a:bodyPr>
            <a:noAutofit/>
          </a:bodyPr>
          <a:lstStyle/>
          <a:p>
            <a:pPr marL="0" indent="0" algn="just">
              <a:buNone/>
            </a:pPr>
            <a:r>
              <a:rPr lang="tr-TR" altLang="tr-TR" sz="2800" b="1" dirty="0">
                <a:solidFill>
                  <a:schemeClr val="tx1"/>
                </a:solidFill>
                <a:latin typeface="Times New Roman" panose="02020603050405020304" pitchFamily="18" charset="0"/>
                <a:cs typeface="Times New Roman" panose="02020603050405020304" pitchFamily="18" charset="0"/>
              </a:rPr>
              <a:t>Okulda verilen teorik eğitim ile işletmelerde yapılan pratik eğitimin bir bütünlük içerisinde uygulandığı, bireyleri bir mesleğe hazırlayan, mesleklerinde gelişmelerine olanak sağlayan ve belgeye götüren eğitimdir.</a:t>
            </a:r>
          </a:p>
          <a:p>
            <a:pPr marL="0" indent="0" algn="ctr">
              <a:buNone/>
            </a:pPr>
            <a:r>
              <a:rPr lang="tr-TR" altLang="tr-TR" sz="2800" b="1" dirty="0">
                <a:latin typeface="Times New Roman" panose="02020603050405020304" pitchFamily="18" charset="0"/>
                <a:cs typeface="Times New Roman" panose="02020603050405020304" pitchFamily="18" charset="0"/>
              </a:rPr>
              <a:t>Öğrenciler</a:t>
            </a:r>
            <a:r>
              <a:rPr lang="tr-TR" altLang="tr-TR" sz="2800" b="1" dirty="0">
                <a:solidFill>
                  <a:schemeClr val="tx1"/>
                </a:solidFill>
                <a:latin typeface="Times New Roman" panose="02020603050405020304" pitchFamily="18" charset="0"/>
                <a:cs typeface="Times New Roman" panose="02020603050405020304" pitchFamily="18" charset="0"/>
              </a:rPr>
              <a:t> haftada;</a:t>
            </a:r>
          </a:p>
          <a:p>
            <a:pPr marL="0" indent="0" algn="ctr">
              <a:buNone/>
            </a:pPr>
            <a:r>
              <a:rPr lang="tr-TR" altLang="tr-TR" sz="2800" b="1" dirty="0">
                <a:solidFill>
                  <a:srgbClr val="C00000"/>
                </a:solidFill>
                <a:latin typeface="Times New Roman" panose="02020603050405020304" pitchFamily="18" charset="0"/>
                <a:cs typeface="Times New Roman" panose="02020603050405020304" pitchFamily="18" charset="0"/>
              </a:rPr>
              <a:t>1-2 gün okulda teorik eğitim,</a:t>
            </a:r>
          </a:p>
          <a:p>
            <a:pPr marL="0" indent="0" algn="ctr">
              <a:buNone/>
            </a:pPr>
            <a:r>
              <a:rPr lang="tr-TR" altLang="tr-TR" sz="2800" b="1" dirty="0">
                <a:solidFill>
                  <a:srgbClr val="002060"/>
                </a:solidFill>
                <a:latin typeface="Times New Roman" panose="02020603050405020304" pitchFamily="18" charset="0"/>
                <a:cs typeface="Times New Roman" panose="02020603050405020304" pitchFamily="18" charset="0"/>
              </a:rPr>
              <a:t>Diğer çalışma günlerinde işletmelerde pratik eğitim alırlar.</a:t>
            </a:r>
          </a:p>
        </p:txBody>
      </p:sp>
    </p:spTree>
    <p:extLst>
      <p:ext uri="{BB962C8B-B14F-4D97-AF65-F5344CB8AC3E}">
        <p14:creationId xmlns:p14="http://schemas.microsoft.com/office/powerpoint/2010/main" val="783127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body" idx="1"/>
          </p:nvPr>
        </p:nvSpPr>
        <p:spPr>
          <a:xfrm>
            <a:off x="0" y="1772816"/>
            <a:ext cx="9144000" cy="4320480"/>
          </a:xfrm>
        </p:spPr>
        <p:txBody>
          <a:bodyPr>
            <a:noAutofit/>
          </a:bodyPr>
          <a:lstStyle/>
          <a:p>
            <a:r>
              <a:rPr lang="tr-TR" sz="3200" dirty="0">
                <a:solidFill>
                  <a:srgbClr val="0000CC"/>
                </a:solidFill>
                <a:latin typeface="Times New Roman" pitchFamily="18" charset="0"/>
                <a:cs typeface="Times New Roman" pitchFamily="18" charset="0"/>
              </a:rPr>
              <a:t>ÖĞRENCİLERE, OKUL/İŞYERİ İŞBİRLİĞİYLE MESLEKİ ORTA ÖĞRETİME AİT ALAN DAL DERSLERİ KAZANIMLARI VERİLMEKTEDİR.</a:t>
            </a:r>
          </a:p>
          <a:p>
            <a:pPr>
              <a:buNone/>
            </a:pPr>
            <a:endParaRPr lang="tr-TR" sz="3200" dirty="0">
              <a:solidFill>
                <a:srgbClr val="0000CC"/>
              </a:solidFill>
              <a:latin typeface="Times New Roman" pitchFamily="18" charset="0"/>
              <a:cs typeface="Times New Roman" pitchFamily="18" charset="0"/>
            </a:endParaRPr>
          </a:p>
          <a:p>
            <a:r>
              <a:rPr lang="tr-TR" sz="3200" dirty="0">
                <a:solidFill>
                  <a:srgbClr val="0000CC"/>
                </a:solidFill>
                <a:latin typeface="Times New Roman" pitchFamily="18" charset="0"/>
                <a:cs typeface="Times New Roman" pitchFamily="18" charset="0"/>
              </a:rPr>
              <a:t>ÖĞRENCİLER MESLEKİ EĞİTİME DEVAM EDEREK; USTALIK BELGESİYLE BERABER ALANLARINDA MESLEK LİSESİ DİPLOMASI DA ALABİLİRLER.</a:t>
            </a:r>
            <a:endParaRPr lang="tr-TR" sz="3200" dirty="0">
              <a:latin typeface="Times New Roman" pitchFamily="18" charset="0"/>
              <a:cs typeface="Times New Roman" pitchFamily="18" charset="0"/>
            </a:endParaRPr>
          </a:p>
        </p:txBody>
      </p:sp>
      <p:sp>
        <p:nvSpPr>
          <p:cNvPr id="3" name="Rectangle 3"/>
          <p:cNvSpPr txBox="1">
            <a:spLocks noChangeArrowheads="1"/>
          </p:cNvSpPr>
          <p:nvPr/>
        </p:nvSpPr>
        <p:spPr>
          <a:xfrm>
            <a:off x="179512" y="0"/>
            <a:ext cx="8964488" cy="692696"/>
          </a:xfrm>
          <a:prstGeom prst="rect">
            <a:avLst/>
          </a:prstGeom>
        </p:spPr>
        <p:txBody>
          <a:bodyPr vert="horz" lIns="91440" tIns="45720" rIns="91440" bIns="45720" rtlCol="0">
            <a:noAutofit/>
          </a:bodyPr>
          <a:lstStyle/>
          <a:p>
            <a:pPr marL="342900" marR="0" lvl="0" indent="-342900" algn="ctr" defTabSz="457200" rtl="0" eaLnBrk="1" fontAlgn="auto" latinLnBrk="0" hangingPunct="1">
              <a:lnSpc>
                <a:spcPct val="100000"/>
              </a:lnSpc>
              <a:spcBef>
                <a:spcPts val="1000"/>
              </a:spcBef>
              <a:spcAft>
                <a:spcPts val="0"/>
              </a:spcAft>
              <a:buClr>
                <a:schemeClr val="accent1"/>
              </a:buClr>
              <a:buSzTx/>
              <a:tabLst/>
              <a:defRPr/>
            </a:pPr>
            <a:r>
              <a:rPr lang="tr-TR" sz="3200" dirty="0">
                <a:solidFill>
                  <a:schemeClr val="tx1">
                    <a:lumMod val="75000"/>
                    <a:lumOff val="25000"/>
                  </a:schemeClr>
                </a:solidFill>
                <a:latin typeface="Times New Roman" pitchFamily="18" charset="0"/>
                <a:cs typeface="Times New Roman" pitchFamily="18" charset="0"/>
              </a:rPr>
              <a:t>AKADEMİK EĞİTİM</a:t>
            </a:r>
            <a:endParaRPr kumimoji="0" lang="tr-TR" sz="3200" b="0" i="0" u="none" strike="noStrike" kern="1200" cap="none" spc="0" normalizeH="0" baseline="0" noProof="0" dirty="0">
              <a:ln>
                <a:noFill/>
              </a:ln>
              <a:solidFill>
                <a:schemeClr val="tx1">
                  <a:lumMod val="75000"/>
                  <a:lumOff val="25000"/>
                </a:scheme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331133989"/>
      </p:ext>
    </p:extLst>
  </p:cSld>
  <p:clrMapOvr>
    <a:masterClrMapping/>
  </p:clrMapOvr>
</p:sld>
</file>

<file path=ppt/theme/theme1.xml><?xml version="1.0" encoding="utf-8"?>
<a:theme xmlns:a="http://schemas.openxmlformats.org/drawingml/2006/main" name="Profil">
  <a:themeElements>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
      <a:majorFont>
        <a:latin typeface="Verdana"/>
        <a:ea typeface=""/>
        <a:cs typeface=""/>
      </a:majorFont>
      <a:minorFont>
        <a:latin typeface="Verdana"/>
        <a:ea typeface=""/>
        <a:cs typeface=""/>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is Teması">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Profile</Template>
  <TotalTime>3580</TotalTime>
  <Words>2242</Words>
  <Application>Microsoft Office PowerPoint</Application>
  <PresentationFormat>Ekran Gösterisi (4:3)</PresentationFormat>
  <Paragraphs>226</Paragraphs>
  <Slides>45</Slides>
  <Notes>8</Notes>
  <HiddenSlides>0</HiddenSlides>
  <MMClips>0</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2</vt:i4>
      </vt:variant>
      <vt:variant>
        <vt:lpstr>Slayt Başlıkları</vt:lpstr>
      </vt:variant>
      <vt:variant>
        <vt:i4>45</vt:i4>
      </vt:variant>
    </vt:vector>
  </HeadingPairs>
  <TitlesOfParts>
    <vt:vector size="55" baseType="lpstr">
      <vt:lpstr>Arial</vt:lpstr>
      <vt:lpstr>Calibri</vt:lpstr>
      <vt:lpstr>Cambria</vt:lpstr>
      <vt:lpstr>Comic Sans MS</vt:lpstr>
      <vt:lpstr>Times New Roman</vt:lpstr>
      <vt:lpstr>Verdana</vt:lpstr>
      <vt:lpstr>Wingdings</vt:lpstr>
      <vt:lpstr>Profil</vt:lpstr>
      <vt:lpstr>Acrobat Document</vt:lpstr>
      <vt:lpstr>Çalışma Sayfası</vt:lpstr>
      <vt:lpstr>PowerPoint Sunusu</vt:lpstr>
      <vt:lpstr>PowerPoint Sunusu</vt:lpstr>
      <vt:lpstr>PowerPoint Sunusu</vt:lpstr>
      <vt:lpstr>PowerPoint Sunusu</vt:lpstr>
      <vt:lpstr>PowerPoint Sunusu</vt:lpstr>
      <vt:lpstr>PowerPoint Sunusu</vt:lpstr>
      <vt:lpstr>PowerPoint Sunusu</vt:lpstr>
      <vt:lpstr>İŞYERİ TABANLI MESLEKİ EĞİTİM</vt:lpstr>
      <vt:lpstr>PowerPoint Sunusu</vt:lpstr>
      <vt:lpstr>PowerPoint Sunusu</vt:lpstr>
      <vt:lpstr>KAYIT KABUL</vt:lpstr>
      <vt:lpstr>SÖZLEŞME YAPILMASI</vt:lpstr>
      <vt:lpstr>Usta Öğretici Bulundurma Şartı</vt:lpstr>
      <vt:lpstr> İş Dosyası Tutma ve Beceri Sınavı</vt:lpstr>
      <vt:lpstr>PowerPoint Sunusu</vt:lpstr>
      <vt:lpstr>PowerPoint Sunusu</vt:lpstr>
      <vt:lpstr>DİPLOMA TELAFİ PROGRAMI</vt:lpstr>
      <vt:lpstr>YARALANACILAR ve KAYIT ŞARTLARI</vt:lpstr>
      <vt:lpstr>Eğitimin Süresi,Devam-Devamsızlık Durumu ve Uygulama</vt:lpstr>
      <vt:lpstr>PowerPoint Sunusu</vt:lpstr>
      <vt:lpstr>PowerPoint Sunusu</vt:lpstr>
      <vt:lpstr>PowerPoint Sunusu</vt:lpstr>
      <vt:lpstr>PowerPoint Sunusu</vt:lpstr>
      <vt:lpstr>Nasıl Meslek Lisesi Diploması Sahibi Olunabilir?</vt:lpstr>
      <vt:lpstr>PowerPoint Sunusu</vt:lpstr>
      <vt:lpstr>PowerPoint Sunusu</vt:lpstr>
      <vt:lpstr>PowerPoint Sunusu</vt:lpstr>
      <vt:lpstr>TELAFİ PROGRAMI KAPSAMINDA ALINMASI GEREKEN DERSLER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Beceri sınavları</vt:lpstr>
      <vt:lpstr>PowerPoint Sunusu</vt:lpstr>
      <vt:lpstr>Beceri sınavlarının kamera kaydına alınmasının amaçları</vt:lpstr>
      <vt:lpstr>PowerPoint Sunusu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ROOT</dc:creator>
  <cp:lastModifiedBy>Microsoft hesabı</cp:lastModifiedBy>
  <cp:revision>336</cp:revision>
  <dcterms:created xsi:type="dcterms:W3CDTF">2012-03-17T11:39:54Z</dcterms:created>
  <dcterms:modified xsi:type="dcterms:W3CDTF">2021-12-28T15:12:31Z</dcterms:modified>
</cp:coreProperties>
</file>